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Josefin Slab"/>
      <p:regular r:id="rId38"/>
      <p:bold r:id="rId39"/>
      <p:italic r:id="rId40"/>
      <p:boldItalic r:id="rId41"/>
    </p:embeddedFont>
    <p:embeddedFont>
      <p:font typeface="Anton"/>
      <p:regular r:id="rId42"/>
    </p:embeddedFont>
    <p:embeddedFont>
      <p:font typeface="Rajdhani"/>
      <p:regular r:id="rId43"/>
      <p:bold r:id="rId44"/>
    </p:embeddedFont>
    <p:embeddedFont>
      <p:font typeface="Rajdhani Light"/>
      <p:regular r:id="rId45"/>
      <p:bold r:id="rId46"/>
    </p:embeddedFont>
    <p:embeddedFont>
      <p:font typeface="Montserrat"/>
      <p:regular r:id="rId47"/>
      <p:bold r:id="rId48"/>
      <p:italic r:id="rId49"/>
      <p:boldItalic r:id="rId50"/>
    </p:embeddedFont>
    <p:embeddedFont>
      <p:font typeface="Fira Sans Condensed Light"/>
      <p:regular r:id="rId51"/>
      <p:bold r:id="rId52"/>
      <p:italic r:id="rId53"/>
      <p:boldItalic r:id="rId54"/>
    </p:embeddedFont>
    <p:embeddedFont>
      <p:font typeface="Fira Sans Condensed"/>
      <p:regular r:id="rId55"/>
      <p:bold r:id="rId56"/>
      <p:italic r:id="rId57"/>
      <p:boldItalic r:id="rId58"/>
    </p:embeddedFont>
    <p:embeddedFont>
      <p:font typeface="Jura Medium"/>
      <p:regular r:id="rId59"/>
      <p:bold r:id="rId60"/>
    </p:embeddedFont>
    <p:embeddedFont>
      <p:font typeface="Jura"/>
      <p:regular r:id="rId61"/>
      <p:bold r:id="rId62"/>
    </p:embeddedFont>
    <p:embeddedFont>
      <p:font typeface="Fira Sans Condensed Thin"/>
      <p:regular r:id="rId63"/>
      <p:bold r:id="rId64"/>
      <p:italic r:id="rId65"/>
      <p:boldItalic r:id="rId66"/>
    </p:embeddedFont>
    <p:embeddedFont>
      <p:font typeface="Montserrat ExtraBold"/>
      <p:bold r:id="rId67"/>
      <p:boldItalic r:id="rId68"/>
    </p:embeddedFont>
    <p:embeddedFont>
      <p:font typeface="Orbitron"/>
      <p:regular r:id="rId69"/>
      <p:bold r:id="rId70"/>
    </p:embeddedFont>
    <p:embeddedFont>
      <p:font typeface="Advent Pro Light"/>
      <p:regular r:id="rId71"/>
      <p:bold r:id="rId72"/>
    </p:embeddedFont>
    <p:embeddedFont>
      <p:font typeface="Orbitron Black"/>
      <p:bold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JosefinSlab-italic.fntdata"/><Relationship Id="rId42" Type="http://schemas.openxmlformats.org/officeDocument/2006/relationships/font" Target="fonts/Anton-regular.fntdata"/><Relationship Id="rId41" Type="http://schemas.openxmlformats.org/officeDocument/2006/relationships/font" Target="fonts/JosefinSlab-boldItalic.fntdata"/><Relationship Id="rId44" Type="http://schemas.openxmlformats.org/officeDocument/2006/relationships/font" Target="fonts/Rajdhani-bold.fntdata"/><Relationship Id="rId43" Type="http://schemas.openxmlformats.org/officeDocument/2006/relationships/font" Target="fonts/Rajdhani-regular.fntdata"/><Relationship Id="rId46" Type="http://schemas.openxmlformats.org/officeDocument/2006/relationships/font" Target="fonts/RajdhaniLight-bold.fntdata"/><Relationship Id="rId45" Type="http://schemas.openxmlformats.org/officeDocument/2006/relationships/font" Target="fonts/RajdhaniLigh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bold.fntdata"/><Relationship Id="rId47" Type="http://schemas.openxmlformats.org/officeDocument/2006/relationships/font" Target="fonts/Montserrat-regular.fntdata"/><Relationship Id="rId49" Type="http://schemas.openxmlformats.org/officeDocument/2006/relationships/font" Target="fonts/Montserrat-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OrbitronBlack-bold.fntdata"/><Relationship Id="rId72" Type="http://schemas.openxmlformats.org/officeDocument/2006/relationships/font" Target="fonts/AdventProLight-bold.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AdventProLight-regular.fntdata"/><Relationship Id="rId70" Type="http://schemas.openxmlformats.org/officeDocument/2006/relationships/font" Target="fonts/Orbitron-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JosefinSlab-bold.fntdata"/><Relationship Id="rId38" Type="http://schemas.openxmlformats.org/officeDocument/2006/relationships/font" Target="fonts/JosefinSlab-regular.fntdata"/><Relationship Id="rId62" Type="http://schemas.openxmlformats.org/officeDocument/2006/relationships/font" Target="fonts/Jura-bold.fntdata"/><Relationship Id="rId61" Type="http://schemas.openxmlformats.org/officeDocument/2006/relationships/font" Target="fonts/Jura-regular.fntdata"/><Relationship Id="rId20" Type="http://schemas.openxmlformats.org/officeDocument/2006/relationships/slide" Target="slides/slide16.xml"/><Relationship Id="rId64" Type="http://schemas.openxmlformats.org/officeDocument/2006/relationships/font" Target="fonts/FiraSansCondensedThin-bold.fntdata"/><Relationship Id="rId63" Type="http://schemas.openxmlformats.org/officeDocument/2006/relationships/font" Target="fonts/FiraSansCondensedThin-regular.fntdata"/><Relationship Id="rId22" Type="http://schemas.openxmlformats.org/officeDocument/2006/relationships/slide" Target="slides/slide18.xml"/><Relationship Id="rId66" Type="http://schemas.openxmlformats.org/officeDocument/2006/relationships/font" Target="fonts/FiraSansCondensedThin-boldItalic.fntdata"/><Relationship Id="rId21" Type="http://schemas.openxmlformats.org/officeDocument/2006/relationships/slide" Target="slides/slide17.xml"/><Relationship Id="rId65" Type="http://schemas.openxmlformats.org/officeDocument/2006/relationships/font" Target="fonts/FiraSansCondensedThin-italic.fntdata"/><Relationship Id="rId24" Type="http://schemas.openxmlformats.org/officeDocument/2006/relationships/slide" Target="slides/slide20.xml"/><Relationship Id="rId68" Type="http://schemas.openxmlformats.org/officeDocument/2006/relationships/font" Target="fonts/MontserratExtraBold-boldItalic.fntdata"/><Relationship Id="rId23" Type="http://schemas.openxmlformats.org/officeDocument/2006/relationships/slide" Target="slides/slide19.xml"/><Relationship Id="rId67" Type="http://schemas.openxmlformats.org/officeDocument/2006/relationships/font" Target="fonts/MontserratExtraBold-bold.fntdata"/><Relationship Id="rId60" Type="http://schemas.openxmlformats.org/officeDocument/2006/relationships/font" Target="fonts/JuraMedium-bold.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Orbitron-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FiraSansCondensedLight-regular.fntdata"/><Relationship Id="rId50" Type="http://schemas.openxmlformats.org/officeDocument/2006/relationships/font" Target="fonts/Montserrat-boldItalic.fntdata"/><Relationship Id="rId53" Type="http://schemas.openxmlformats.org/officeDocument/2006/relationships/font" Target="fonts/FiraSansCondensedLight-italic.fntdata"/><Relationship Id="rId52" Type="http://schemas.openxmlformats.org/officeDocument/2006/relationships/font" Target="fonts/FiraSansCondensedLight-bold.fntdata"/><Relationship Id="rId11" Type="http://schemas.openxmlformats.org/officeDocument/2006/relationships/slide" Target="slides/slide7.xml"/><Relationship Id="rId55" Type="http://schemas.openxmlformats.org/officeDocument/2006/relationships/font" Target="fonts/FiraSansCondensed-regular.fntdata"/><Relationship Id="rId10" Type="http://schemas.openxmlformats.org/officeDocument/2006/relationships/slide" Target="slides/slide6.xml"/><Relationship Id="rId54" Type="http://schemas.openxmlformats.org/officeDocument/2006/relationships/font" Target="fonts/FiraSansCondensedLight-boldItalic.fntdata"/><Relationship Id="rId13" Type="http://schemas.openxmlformats.org/officeDocument/2006/relationships/slide" Target="slides/slide9.xml"/><Relationship Id="rId57" Type="http://schemas.openxmlformats.org/officeDocument/2006/relationships/font" Target="fonts/FiraSansCondensed-italic.fntdata"/><Relationship Id="rId12" Type="http://schemas.openxmlformats.org/officeDocument/2006/relationships/slide" Target="slides/slide8.xml"/><Relationship Id="rId56" Type="http://schemas.openxmlformats.org/officeDocument/2006/relationships/font" Target="fonts/FiraSansCondensed-bold.fntdata"/><Relationship Id="rId15" Type="http://schemas.openxmlformats.org/officeDocument/2006/relationships/slide" Target="slides/slide11.xml"/><Relationship Id="rId59" Type="http://schemas.openxmlformats.org/officeDocument/2006/relationships/font" Target="fonts/JuraMedium-regular.fntdata"/><Relationship Id="rId14" Type="http://schemas.openxmlformats.org/officeDocument/2006/relationships/slide" Target="slides/slide10.xml"/><Relationship Id="rId58" Type="http://schemas.openxmlformats.org/officeDocument/2006/relationships/font" Target="fonts/FiraSansCondensed-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708e380b0_5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0708e380b0_5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0708e380b0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0708e380b0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708e380b0_15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0708e380b0_15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0708e380b0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0708e380b0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0708e380b0_1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0708e380b0_1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708e380b0_5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0708e380b0_5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708a6ee8a1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08a6ee8a1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65abef0139_0_14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65abef0139_0_14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65abef0139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65abef0139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65abef0139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65abef0139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65abef0139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65abef0139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65abef0139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65abef0139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65abef0139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65abef0139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6b4974444a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6b4974444a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65abef0139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5abef0139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6b4974444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6b4974444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7098bb5640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7098bb5640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65abef0139_0_15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65abef0139_0_15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7098bb5640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7098bb5640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0708e380b0_2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0708e380b0_2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0708e380b0_2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0708e380b0_2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708e380b0_1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708e380b0_1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0708e380b0_8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0708e380b0_8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708a6ee8a1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708a6ee8a1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7098bb5640_0_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7098bb5640_0_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0708e380b0_8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0708e380b0_8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708e380b0_8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708e380b0_8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708e380b0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0708e380b0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708e380b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708e380b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708e380b0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0708e380b0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708a6ee8a1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08a6ee8a1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708e380b0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0708e380b0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CREDITS: This presentation template was created by </a:t>
            </a:r>
            <a:r>
              <a:rPr b="1" lang="en" sz="9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chemeClr val="lt2"/>
                </a:solidFill>
                <a:latin typeface="Fira Sans Condensed Light"/>
                <a:ea typeface="Fira Sans Condensed Light"/>
                <a:cs typeface="Fira Sans Condensed Light"/>
                <a:sym typeface="Fira Sans Condensed Light"/>
              </a:rPr>
              <a:t>, including icons by </a:t>
            </a:r>
            <a:r>
              <a:rPr b="1" lang="en" sz="900">
                <a:solidFill>
                  <a:schemeClr val="lt2"/>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chemeClr val="lt2"/>
                </a:solidFill>
                <a:latin typeface="Fira Sans Condensed Light"/>
                <a:ea typeface="Fira Sans Condensed Light"/>
                <a:cs typeface="Fira Sans Condensed Light"/>
                <a:sym typeface="Fira Sans Condensed Light"/>
              </a:rPr>
              <a:t>, and infographics &amp; images by </a:t>
            </a:r>
            <a:r>
              <a:rPr b="1" lang="en" sz="900">
                <a:solidFill>
                  <a:schemeClr val="lt2"/>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3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8.jpg"/><Relationship Id="rId4" Type="http://schemas.openxmlformats.org/officeDocument/2006/relationships/image" Target="../media/image27.png"/><Relationship Id="rId5"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6.jpg"/><Relationship Id="rId4" Type="http://schemas.openxmlformats.org/officeDocument/2006/relationships/image" Target="../media/image30.png"/><Relationship Id="rId5"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8.jpg"/><Relationship Id="rId4" Type="http://schemas.openxmlformats.org/officeDocument/2006/relationships/image" Target="../media/image4.jpg"/><Relationship Id="rId5" Type="http://schemas.openxmlformats.org/officeDocument/2006/relationships/image" Target="../media/image6.jpg"/><Relationship Id="rId6" Type="http://schemas.openxmlformats.org/officeDocument/2006/relationships/image" Target="../media/image25.jpg"/><Relationship Id="rId7" Type="http://schemas.openxmlformats.org/officeDocument/2006/relationships/image" Target="../media/image10.jpg"/><Relationship Id="rId8" Type="http://schemas.openxmlformats.org/officeDocument/2006/relationships/image" Target="../media/image2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3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6.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3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3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3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3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ctrTitle"/>
          </p:nvPr>
        </p:nvSpPr>
        <p:spPr>
          <a:xfrm>
            <a:off x="720000" y="1520150"/>
            <a:ext cx="4404000" cy="200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700">
                <a:latin typeface="Rajdhani"/>
                <a:ea typeface="Rajdhani"/>
                <a:cs typeface="Rajdhani"/>
                <a:sym typeface="Rajdhani"/>
              </a:rPr>
              <a:t>EXPLORATORY PROJECT</a:t>
            </a:r>
            <a:endParaRPr sz="5700">
              <a:latin typeface="Rajdhani"/>
              <a:ea typeface="Rajdhani"/>
              <a:cs typeface="Rajdhani"/>
              <a:sym typeface="Rajdhani"/>
            </a:endParaRPr>
          </a:p>
        </p:txBody>
      </p:sp>
      <p:sp>
        <p:nvSpPr>
          <p:cNvPr id="99" name="Google Shape;99;p22"/>
          <p:cNvSpPr txBox="1"/>
          <p:nvPr>
            <p:ph idx="1" type="subTitle"/>
          </p:nvPr>
        </p:nvSpPr>
        <p:spPr>
          <a:xfrm>
            <a:off x="720000" y="3408550"/>
            <a:ext cx="3384900" cy="59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Fira Sans Condensed"/>
                <a:ea typeface="Fira Sans Condensed"/>
                <a:cs typeface="Fira Sans Condensed"/>
                <a:sym typeface="Fira Sans Condensed"/>
              </a:rPr>
              <a:t>APPLICATION OF MACHINE LEARNING IN DIFFERENTIAL EQUATIONS</a:t>
            </a:r>
            <a:endParaRPr b="1" sz="1600">
              <a:latin typeface="Fira Sans Condensed"/>
              <a:ea typeface="Fira Sans Condensed"/>
              <a:cs typeface="Fira Sans Condensed"/>
              <a:sym typeface="Fira Sans Condensed"/>
            </a:endParaRPr>
          </a:p>
        </p:txBody>
      </p:sp>
      <p:pic>
        <p:nvPicPr>
          <p:cNvPr id="100" name="Google Shape;100;p22"/>
          <p:cNvPicPr preferRelativeResize="0"/>
          <p:nvPr/>
        </p:nvPicPr>
        <p:blipFill>
          <a:blip r:embed="rId4">
            <a:alphaModFix/>
          </a:blip>
          <a:stretch>
            <a:fillRect/>
          </a:stretch>
        </p:blipFill>
        <p:spPr>
          <a:xfrm>
            <a:off x="5190948" y="1096293"/>
            <a:ext cx="2469372" cy="1389594"/>
          </a:xfrm>
          <a:prstGeom prst="rect">
            <a:avLst/>
          </a:prstGeom>
          <a:noFill/>
          <a:ln>
            <a:noFill/>
          </a:ln>
        </p:spPr>
      </p:pic>
      <p:pic>
        <p:nvPicPr>
          <p:cNvPr id="101" name="Google Shape;101;p22"/>
          <p:cNvPicPr preferRelativeResize="0"/>
          <p:nvPr/>
        </p:nvPicPr>
        <p:blipFill rotWithShape="1">
          <a:blip r:embed="rId5">
            <a:alphaModFix/>
          </a:blip>
          <a:srcRect b="0" l="24284" r="26315" t="0"/>
          <a:stretch/>
        </p:blipFill>
        <p:spPr>
          <a:xfrm>
            <a:off x="4722825" y="694978"/>
            <a:ext cx="3702624" cy="411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grpSp>
        <p:nvGrpSpPr>
          <p:cNvPr id="227" name="Google Shape;227;p31"/>
          <p:cNvGrpSpPr/>
          <p:nvPr/>
        </p:nvGrpSpPr>
        <p:grpSpPr>
          <a:xfrm>
            <a:off x="8440700" y="240975"/>
            <a:ext cx="495400" cy="473150"/>
            <a:chOff x="4324300" y="1536075"/>
            <a:chExt cx="495400" cy="473150"/>
          </a:xfrm>
        </p:grpSpPr>
        <p:cxnSp>
          <p:nvCxnSpPr>
            <p:cNvPr id="228" name="Google Shape;228;p31"/>
            <p:cNvCxnSpPr>
              <a:stCxn id="229" idx="2"/>
              <a:endCxn id="230" idx="5"/>
            </p:cNvCxnSpPr>
            <p:nvPr/>
          </p:nvCxnSpPr>
          <p:spPr>
            <a:xfrm rot="10800000">
              <a:off x="4391000" y="1747325"/>
              <a:ext cx="272700" cy="222900"/>
            </a:xfrm>
            <a:prstGeom prst="straightConnector1">
              <a:avLst/>
            </a:prstGeom>
            <a:noFill/>
            <a:ln cap="flat" cmpd="sng" w="19050">
              <a:solidFill>
                <a:schemeClr val="lt2"/>
              </a:solidFill>
              <a:prstDash val="solid"/>
              <a:round/>
              <a:headEnd len="med" w="med" type="none"/>
              <a:tailEnd len="med" w="med" type="none"/>
            </a:ln>
          </p:spPr>
        </p:cxnSp>
        <p:sp>
          <p:nvSpPr>
            <p:cNvPr id="230" name="Google Shape;230;p31"/>
            <p:cNvSpPr/>
            <p:nvPr/>
          </p:nvSpPr>
          <p:spPr>
            <a:xfrm>
              <a:off x="4324300" y="1680775"/>
              <a:ext cx="78000" cy="780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1"/>
            <p:cNvSpPr/>
            <p:nvPr/>
          </p:nvSpPr>
          <p:spPr>
            <a:xfrm>
              <a:off x="4741700" y="1536075"/>
              <a:ext cx="78000" cy="780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1"/>
            <p:cNvSpPr/>
            <p:nvPr/>
          </p:nvSpPr>
          <p:spPr>
            <a:xfrm>
              <a:off x="4663700" y="1931225"/>
              <a:ext cx="78000" cy="780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2" name="Google Shape;232;p31"/>
            <p:cNvCxnSpPr>
              <a:stCxn id="230" idx="7"/>
              <a:endCxn id="231" idx="2"/>
            </p:cNvCxnSpPr>
            <p:nvPr/>
          </p:nvCxnSpPr>
          <p:spPr>
            <a:xfrm flipH="1" rot="10800000">
              <a:off x="4390877" y="1575198"/>
              <a:ext cx="350700" cy="117000"/>
            </a:xfrm>
            <a:prstGeom prst="straightConnector1">
              <a:avLst/>
            </a:prstGeom>
            <a:noFill/>
            <a:ln cap="flat" cmpd="sng" w="19050">
              <a:solidFill>
                <a:schemeClr val="lt2"/>
              </a:solidFill>
              <a:prstDash val="solid"/>
              <a:round/>
              <a:headEnd len="med" w="med" type="none"/>
              <a:tailEnd len="med" w="med" type="none"/>
            </a:ln>
          </p:spPr>
        </p:cxnSp>
        <p:cxnSp>
          <p:nvCxnSpPr>
            <p:cNvPr id="233" name="Google Shape;233;p31"/>
            <p:cNvCxnSpPr>
              <a:stCxn id="229" idx="7"/>
              <a:endCxn id="231" idx="4"/>
            </p:cNvCxnSpPr>
            <p:nvPr/>
          </p:nvCxnSpPr>
          <p:spPr>
            <a:xfrm flipH="1" rot="10800000">
              <a:off x="4730277" y="1614148"/>
              <a:ext cx="50400" cy="328500"/>
            </a:xfrm>
            <a:prstGeom prst="straightConnector1">
              <a:avLst/>
            </a:prstGeom>
            <a:noFill/>
            <a:ln cap="flat" cmpd="sng" w="19050">
              <a:solidFill>
                <a:schemeClr val="lt2"/>
              </a:solidFill>
              <a:prstDash val="solid"/>
              <a:round/>
              <a:headEnd len="med" w="med" type="none"/>
              <a:tailEnd len="med" w="med" type="none"/>
            </a:ln>
          </p:spPr>
        </p:cxnSp>
      </p:grpSp>
      <p:sp>
        <p:nvSpPr>
          <p:cNvPr id="234" name="Google Shape;234;p31"/>
          <p:cNvSpPr txBox="1"/>
          <p:nvPr>
            <p:ph type="title"/>
          </p:nvPr>
        </p:nvSpPr>
        <p:spPr>
          <a:xfrm>
            <a:off x="720100" y="509825"/>
            <a:ext cx="7704000" cy="57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Montserrat"/>
                <a:ea typeface="Montserrat"/>
                <a:cs typeface="Montserrat"/>
                <a:sym typeface="Montserrat"/>
              </a:rPr>
              <a:t>SOLUTION METHODOLOGY</a:t>
            </a:r>
            <a:endParaRPr/>
          </a:p>
        </p:txBody>
      </p:sp>
      <p:sp>
        <p:nvSpPr>
          <p:cNvPr id="235" name="Google Shape;235;p31"/>
          <p:cNvSpPr txBox="1"/>
          <p:nvPr/>
        </p:nvSpPr>
        <p:spPr>
          <a:xfrm>
            <a:off x="743400" y="1299925"/>
            <a:ext cx="7657200" cy="288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Fira Sans Condensed"/>
                <a:ea typeface="Fira Sans Condensed"/>
                <a:cs typeface="Fira Sans Condensed"/>
                <a:sym typeface="Fira Sans Condensed"/>
              </a:rPr>
              <a:t>Parameters of neural networks u and N can be learned by </a:t>
            </a:r>
            <a:r>
              <a:rPr lang="en">
                <a:solidFill>
                  <a:srgbClr val="85D5E6"/>
                </a:solidFill>
                <a:latin typeface="Fira Sans Condensed"/>
                <a:ea typeface="Fira Sans Condensed"/>
                <a:cs typeface="Fira Sans Condensed"/>
                <a:sym typeface="Fira Sans Condensed"/>
              </a:rPr>
              <a:t>minimizing the sum of squared errors.</a:t>
            </a:r>
            <a:endParaRPr>
              <a:solidFill>
                <a:srgbClr val="85D5E6"/>
              </a:solidFill>
              <a:latin typeface="Fira Sans Condensed"/>
              <a:ea typeface="Fira Sans Condensed"/>
              <a:cs typeface="Fira Sans Condensed"/>
              <a:sym typeface="Fira Sans Condensed"/>
            </a:endParaRPr>
          </a:p>
          <a:p>
            <a:pPr indent="0" lvl="0" marL="0" rtl="0" algn="ctr">
              <a:spcBef>
                <a:spcPts val="1600"/>
              </a:spcBef>
              <a:spcAft>
                <a:spcPts val="0"/>
              </a:spcAft>
              <a:buNone/>
            </a:pPr>
            <a:r>
              <a:rPr lang="en">
                <a:solidFill>
                  <a:srgbClr val="FFFFFF"/>
                </a:solidFill>
                <a:latin typeface="Fira Sans Condensed"/>
                <a:ea typeface="Fira Sans Condensed"/>
                <a:cs typeface="Fira Sans Condensed"/>
                <a:sym typeface="Fira Sans Condensed"/>
              </a:rPr>
              <a:t> </a:t>
            </a:r>
            <a:r>
              <a:rPr baseline="-25000" i="1" lang="en" sz="2400">
                <a:solidFill>
                  <a:srgbClr val="FFFFFF"/>
                </a:solidFill>
                <a:latin typeface="Fira Sans Condensed"/>
                <a:ea typeface="Fira Sans Condensed"/>
                <a:cs typeface="Fira Sans Condensed"/>
                <a:sym typeface="Fira Sans Condensed"/>
              </a:rPr>
              <a:t>i=1</a:t>
            </a:r>
            <a:r>
              <a:rPr baseline="30000" i="1" lang="en" sz="2400">
                <a:solidFill>
                  <a:srgbClr val="FFFFFF"/>
                </a:solidFill>
                <a:latin typeface="Fira Sans Condensed"/>
                <a:ea typeface="Fira Sans Condensed"/>
                <a:cs typeface="Fira Sans Condensed"/>
                <a:sym typeface="Fira Sans Condensed"/>
              </a:rPr>
              <a:t>N</a:t>
            </a:r>
            <a:r>
              <a:rPr i="1" lang="en" sz="2400">
                <a:solidFill>
                  <a:srgbClr val="FFFFFF"/>
                </a:solidFill>
                <a:latin typeface="Fira Sans Condensed"/>
                <a:ea typeface="Fira Sans Condensed"/>
                <a:cs typeface="Fira Sans Condensed"/>
                <a:sym typeface="Fira Sans Condensed"/>
              </a:rPr>
              <a:t>𝚺</a:t>
            </a:r>
            <a:r>
              <a:rPr i="1" lang="en" sz="1800">
                <a:solidFill>
                  <a:srgbClr val="FFFFFF"/>
                </a:solidFill>
                <a:latin typeface="Fira Sans Condensed"/>
                <a:ea typeface="Fira Sans Condensed"/>
                <a:cs typeface="Fira Sans Condensed"/>
                <a:sym typeface="Fira Sans Condensed"/>
              </a:rPr>
              <a:t>(|u(t</a:t>
            </a:r>
            <a:r>
              <a:rPr baseline="30000" i="1" lang="en" sz="1800">
                <a:solidFill>
                  <a:srgbClr val="FFFFFF"/>
                </a:solidFill>
                <a:latin typeface="Fira Sans Condensed"/>
                <a:ea typeface="Fira Sans Condensed"/>
                <a:cs typeface="Fira Sans Condensed"/>
                <a:sym typeface="Fira Sans Condensed"/>
              </a:rPr>
              <a:t>i</a:t>
            </a:r>
            <a:r>
              <a:rPr i="1" lang="en" sz="1800">
                <a:solidFill>
                  <a:srgbClr val="FFFFFF"/>
                </a:solidFill>
                <a:latin typeface="Fira Sans Condensed"/>
                <a:ea typeface="Fira Sans Condensed"/>
                <a:cs typeface="Fira Sans Condensed"/>
                <a:sym typeface="Fira Sans Condensed"/>
              </a:rPr>
              <a:t>,x</a:t>
            </a:r>
            <a:r>
              <a:rPr baseline="30000" i="1" lang="en" sz="1800">
                <a:solidFill>
                  <a:srgbClr val="FFFFFF"/>
                </a:solidFill>
                <a:latin typeface="Fira Sans Condensed"/>
                <a:ea typeface="Fira Sans Condensed"/>
                <a:cs typeface="Fira Sans Condensed"/>
                <a:sym typeface="Fira Sans Condensed"/>
              </a:rPr>
              <a:t>i</a:t>
            </a:r>
            <a:r>
              <a:rPr i="1" lang="en" sz="1800">
                <a:solidFill>
                  <a:srgbClr val="FFFFFF"/>
                </a:solidFill>
                <a:latin typeface="Fira Sans Condensed"/>
                <a:ea typeface="Fira Sans Condensed"/>
                <a:cs typeface="Fira Sans Condensed"/>
                <a:sym typeface="Fira Sans Condensed"/>
              </a:rPr>
              <a:t>)-u</a:t>
            </a:r>
            <a:r>
              <a:rPr baseline="30000" i="1" lang="en" sz="1800">
                <a:solidFill>
                  <a:srgbClr val="FFFFFF"/>
                </a:solidFill>
                <a:latin typeface="Fira Sans Condensed"/>
                <a:ea typeface="Fira Sans Condensed"/>
                <a:cs typeface="Fira Sans Condensed"/>
                <a:sym typeface="Fira Sans Condensed"/>
              </a:rPr>
              <a:t>i</a:t>
            </a:r>
            <a:r>
              <a:rPr i="1" lang="en" sz="1800">
                <a:solidFill>
                  <a:srgbClr val="FFFFFF"/>
                </a:solidFill>
                <a:latin typeface="Fira Sans Condensed"/>
                <a:ea typeface="Fira Sans Condensed"/>
                <a:cs typeface="Fira Sans Condensed"/>
                <a:sym typeface="Fira Sans Condensed"/>
              </a:rPr>
              <a:t>|</a:t>
            </a:r>
            <a:r>
              <a:rPr baseline="30000" i="1" lang="en" sz="1800">
                <a:solidFill>
                  <a:srgbClr val="FFFFFF"/>
                </a:solidFill>
                <a:latin typeface="Fira Sans Condensed"/>
                <a:ea typeface="Fira Sans Condensed"/>
                <a:cs typeface="Fira Sans Condensed"/>
                <a:sym typeface="Fira Sans Condensed"/>
              </a:rPr>
              <a:t>2</a:t>
            </a:r>
            <a:r>
              <a:rPr i="1" lang="en" sz="1800">
                <a:solidFill>
                  <a:srgbClr val="FFFFFF"/>
                </a:solidFill>
                <a:latin typeface="Fira Sans Condensed"/>
                <a:ea typeface="Fira Sans Condensed"/>
                <a:cs typeface="Fira Sans Condensed"/>
                <a:sym typeface="Fira Sans Condensed"/>
              </a:rPr>
              <a:t>+|f(t</a:t>
            </a:r>
            <a:r>
              <a:rPr baseline="30000" i="1" lang="en" sz="1800">
                <a:solidFill>
                  <a:srgbClr val="FFFFFF"/>
                </a:solidFill>
                <a:latin typeface="Fira Sans Condensed"/>
                <a:ea typeface="Fira Sans Condensed"/>
                <a:cs typeface="Fira Sans Condensed"/>
                <a:sym typeface="Fira Sans Condensed"/>
              </a:rPr>
              <a:t>i</a:t>
            </a:r>
            <a:r>
              <a:rPr i="1" lang="en" sz="1800">
                <a:solidFill>
                  <a:srgbClr val="FFFFFF"/>
                </a:solidFill>
                <a:latin typeface="Fira Sans Condensed"/>
                <a:ea typeface="Fira Sans Condensed"/>
                <a:cs typeface="Fira Sans Condensed"/>
                <a:sym typeface="Fira Sans Condensed"/>
              </a:rPr>
              <a:t>,x</a:t>
            </a:r>
            <a:r>
              <a:rPr baseline="30000" i="1" lang="en" sz="1800">
                <a:solidFill>
                  <a:srgbClr val="FFFFFF"/>
                </a:solidFill>
                <a:latin typeface="Fira Sans Condensed"/>
                <a:ea typeface="Fira Sans Condensed"/>
                <a:cs typeface="Fira Sans Condensed"/>
                <a:sym typeface="Fira Sans Condensed"/>
              </a:rPr>
              <a:t>i</a:t>
            </a:r>
            <a:r>
              <a:rPr i="1" lang="en" sz="1800">
                <a:solidFill>
                  <a:srgbClr val="FFFFFF"/>
                </a:solidFill>
                <a:latin typeface="Fira Sans Condensed"/>
                <a:ea typeface="Fira Sans Condensed"/>
                <a:cs typeface="Fira Sans Condensed"/>
                <a:sym typeface="Fira Sans Condensed"/>
              </a:rPr>
              <a:t>)|</a:t>
            </a:r>
            <a:r>
              <a:rPr baseline="30000" i="1" lang="en" sz="1800">
                <a:solidFill>
                  <a:srgbClr val="FFFFFF"/>
                </a:solidFill>
                <a:latin typeface="Fira Sans Condensed"/>
                <a:ea typeface="Fira Sans Condensed"/>
                <a:cs typeface="Fira Sans Condensed"/>
                <a:sym typeface="Fira Sans Condensed"/>
              </a:rPr>
              <a:t>2</a:t>
            </a:r>
            <a:r>
              <a:rPr i="1" lang="en" sz="1800">
                <a:solidFill>
                  <a:srgbClr val="FFFFFF"/>
                </a:solidFill>
                <a:latin typeface="Fira Sans Condensed"/>
                <a:ea typeface="Fira Sans Condensed"/>
                <a:cs typeface="Fira Sans Condensed"/>
                <a:sym typeface="Fira Sans Condensed"/>
              </a:rPr>
              <a:t>)</a:t>
            </a:r>
            <a:r>
              <a:rPr lang="en" sz="1800">
                <a:solidFill>
                  <a:srgbClr val="FFFFFF"/>
                </a:solidFill>
                <a:latin typeface="Fira Sans Condensed"/>
                <a:ea typeface="Fira Sans Condensed"/>
                <a:cs typeface="Fira Sans Condensed"/>
                <a:sym typeface="Fira Sans Condensed"/>
              </a:rPr>
              <a:t>,</a:t>
            </a:r>
            <a:endParaRPr sz="1800">
              <a:solidFill>
                <a:srgbClr val="FFFFFF"/>
              </a:solidFill>
              <a:latin typeface="Fira Sans Condensed"/>
              <a:ea typeface="Fira Sans Condensed"/>
              <a:cs typeface="Fira Sans Condensed"/>
              <a:sym typeface="Fira Sans Condensed"/>
            </a:endParaRPr>
          </a:p>
          <a:p>
            <a:pPr indent="0" lvl="0" marL="0" rtl="0" algn="l">
              <a:spcBef>
                <a:spcPts val="1600"/>
              </a:spcBef>
              <a:spcAft>
                <a:spcPts val="0"/>
              </a:spcAft>
              <a:buNone/>
            </a:pPr>
            <a:r>
              <a:rPr lang="en">
                <a:solidFill>
                  <a:srgbClr val="FFFFFF"/>
                </a:solidFill>
                <a:latin typeface="Fira Sans Condensed"/>
                <a:ea typeface="Fira Sans Condensed"/>
                <a:cs typeface="Fira Sans Condensed"/>
                <a:sym typeface="Fira Sans Condensed"/>
              </a:rPr>
              <a:t>where, {t</a:t>
            </a:r>
            <a:r>
              <a:rPr baseline="30000" lang="en">
                <a:solidFill>
                  <a:srgbClr val="FFFFFF"/>
                </a:solidFill>
                <a:latin typeface="Fira Sans Condensed"/>
                <a:ea typeface="Fira Sans Condensed"/>
                <a:cs typeface="Fira Sans Condensed"/>
                <a:sym typeface="Fira Sans Condensed"/>
              </a:rPr>
              <a:t>i</a:t>
            </a:r>
            <a:r>
              <a:rPr lang="en">
                <a:solidFill>
                  <a:srgbClr val="FFFFFF"/>
                </a:solidFill>
                <a:latin typeface="Fira Sans Condensed"/>
                <a:ea typeface="Fira Sans Condensed"/>
                <a:cs typeface="Fira Sans Condensed"/>
                <a:sym typeface="Fira Sans Condensed"/>
              </a:rPr>
              <a:t>,x</a:t>
            </a:r>
            <a:r>
              <a:rPr baseline="30000" lang="en">
                <a:solidFill>
                  <a:srgbClr val="FFFFFF"/>
                </a:solidFill>
                <a:latin typeface="Fira Sans Condensed"/>
                <a:ea typeface="Fira Sans Condensed"/>
                <a:cs typeface="Fira Sans Condensed"/>
                <a:sym typeface="Fira Sans Condensed"/>
              </a:rPr>
              <a:t>i</a:t>
            </a:r>
            <a:r>
              <a:rPr lang="en">
                <a:solidFill>
                  <a:srgbClr val="FFFFFF"/>
                </a:solidFill>
                <a:latin typeface="Fira Sans Condensed"/>
                <a:ea typeface="Fira Sans Condensed"/>
                <a:cs typeface="Fira Sans Condensed"/>
                <a:sym typeface="Fira Sans Condensed"/>
              </a:rPr>
              <a:t>,u</a:t>
            </a:r>
            <a:r>
              <a:rPr baseline="30000" lang="en">
                <a:solidFill>
                  <a:srgbClr val="FFFFFF"/>
                </a:solidFill>
                <a:latin typeface="Fira Sans Condensed"/>
                <a:ea typeface="Fira Sans Condensed"/>
                <a:cs typeface="Fira Sans Condensed"/>
                <a:sym typeface="Fira Sans Condensed"/>
              </a:rPr>
              <a:t>i</a:t>
            </a:r>
            <a:r>
              <a:rPr lang="en">
                <a:solidFill>
                  <a:srgbClr val="FFFFFF"/>
                </a:solidFill>
                <a:latin typeface="Fira Sans Condensed"/>
                <a:ea typeface="Fira Sans Condensed"/>
                <a:cs typeface="Fira Sans Condensed"/>
                <a:sym typeface="Fira Sans Condensed"/>
              </a:rPr>
              <a:t>} denote training data on u, </a:t>
            </a:r>
            <a:endParaRPr>
              <a:solidFill>
                <a:srgbClr val="FFFFFF"/>
              </a:solidFill>
              <a:latin typeface="Fira Sans Condensed"/>
              <a:ea typeface="Fira Sans Condensed"/>
              <a:cs typeface="Fira Sans Condensed"/>
              <a:sym typeface="Fira Sans Condensed"/>
            </a:endParaRPr>
          </a:p>
          <a:p>
            <a:pPr indent="0" lvl="0" marL="0" rtl="0" algn="l">
              <a:spcBef>
                <a:spcPts val="1600"/>
              </a:spcBef>
              <a:spcAft>
                <a:spcPts val="0"/>
              </a:spcAft>
              <a:buNone/>
            </a:pPr>
            <a:r>
              <a:rPr lang="en">
                <a:solidFill>
                  <a:srgbClr val="FFFFFF"/>
                </a:solidFill>
                <a:latin typeface="Fira Sans Condensed"/>
                <a:ea typeface="Fira Sans Condensed"/>
                <a:cs typeface="Fira Sans Condensed"/>
                <a:sym typeface="Fira Sans Condensed"/>
              </a:rPr>
              <a:t>The term |u(t</a:t>
            </a:r>
            <a:r>
              <a:rPr baseline="30000" lang="en">
                <a:solidFill>
                  <a:srgbClr val="FFFFFF"/>
                </a:solidFill>
                <a:latin typeface="Fira Sans Condensed"/>
                <a:ea typeface="Fira Sans Condensed"/>
                <a:cs typeface="Fira Sans Condensed"/>
                <a:sym typeface="Fira Sans Condensed"/>
              </a:rPr>
              <a:t>i</a:t>
            </a:r>
            <a:r>
              <a:rPr lang="en">
                <a:solidFill>
                  <a:srgbClr val="FFFFFF"/>
                </a:solidFill>
                <a:latin typeface="Fira Sans Condensed"/>
                <a:ea typeface="Fira Sans Condensed"/>
                <a:cs typeface="Fira Sans Condensed"/>
                <a:sym typeface="Fira Sans Condensed"/>
              </a:rPr>
              <a:t> , x</a:t>
            </a:r>
            <a:r>
              <a:rPr baseline="30000" lang="en">
                <a:solidFill>
                  <a:srgbClr val="FFFFFF"/>
                </a:solidFill>
                <a:latin typeface="Fira Sans Condensed"/>
                <a:ea typeface="Fira Sans Condensed"/>
                <a:cs typeface="Fira Sans Condensed"/>
                <a:sym typeface="Fira Sans Condensed"/>
              </a:rPr>
              <a:t>i</a:t>
            </a:r>
            <a:r>
              <a:rPr lang="en">
                <a:solidFill>
                  <a:srgbClr val="FFFFFF"/>
                </a:solidFill>
                <a:latin typeface="Fira Sans Condensed"/>
                <a:ea typeface="Fira Sans Condensed"/>
                <a:cs typeface="Fira Sans Condensed"/>
                <a:sym typeface="Fira Sans Condensed"/>
              </a:rPr>
              <a:t> ) − u</a:t>
            </a:r>
            <a:r>
              <a:rPr baseline="30000" lang="en">
                <a:solidFill>
                  <a:srgbClr val="FFFFFF"/>
                </a:solidFill>
                <a:latin typeface="Fira Sans Condensed"/>
                <a:ea typeface="Fira Sans Condensed"/>
                <a:cs typeface="Fira Sans Condensed"/>
                <a:sym typeface="Fira Sans Condensed"/>
              </a:rPr>
              <a:t>i</a:t>
            </a:r>
            <a:r>
              <a:rPr lang="en">
                <a:solidFill>
                  <a:srgbClr val="FFFFFF"/>
                </a:solidFill>
                <a:latin typeface="Fira Sans Condensed"/>
                <a:ea typeface="Fira Sans Condensed"/>
                <a:cs typeface="Fira Sans Condensed"/>
                <a:sym typeface="Fira Sans Condensed"/>
              </a:rPr>
              <a:t>|</a:t>
            </a:r>
            <a:r>
              <a:rPr baseline="30000" lang="en">
                <a:solidFill>
                  <a:srgbClr val="FFFFFF"/>
                </a:solidFill>
                <a:latin typeface="Fira Sans Condensed"/>
                <a:ea typeface="Fira Sans Condensed"/>
                <a:cs typeface="Fira Sans Condensed"/>
                <a:sym typeface="Fira Sans Condensed"/>
              </a:rPr>
              <a:t>2</a:t>
            </a:r>
            <a:r>
              <a:rPr i="1" lang="en">
                <a:solidFill>
                  <a:srgbClr val="FFFFFF"/>
                </a:solidFill>
                <a:latin typeface="Fira Sans Condensed"/>
                <a:ea typeface="Fira Sans Condensed"/>
                <a:cs typeface="Fira Sans Condensed"/>
                <a:sym typeface="Fira Sans Condensed"/>
              </a:rPr>
              <a:t> </a:t>
            </a:r>
            <a:r>
              <a:rPr lang="en">
                <a:solidFill>
                  <a:srgbClr val="FFFFFF"/>
                </a:solidFill>
                <a:latin typeface="Fira Sans Condensed"/>
                <a:ea typeface="Fira Sans Condensed"/>
                <a:cs typeface="Fira Sans Condensed"/>
                <a:sym typeface="Fira Sans Condensed"/>
              </a:rPr>
              <a:t>tries to fit the data by adjusting the parameters of the neural network u while the term</a:t>
            </a:r>
            <a:r>
              <a:rPr i="1" lang="en">
                <a:solidFill>
                  <a:srgbClr val="FFFFFF"/>
                </a:solidFill>
                <a:latin typeface="Fira Sans Condensed"/>
                <a:ea typeface="Fira Sans Condensed"/>
                <a:cs typeface="Fira Sans Condensed"/>
                <a:sym typeface="Fira Sans Condensed"/>
              </a:rPr>
              <a:t>  </a:t>
            </a:r>
            <a:r>
              <a:rPr lang="en">
                <a:solidFill>
                  <a:srgbClr val="FFFFFF"/>
                </a:solidFill>
                <a:latin typeface="Fira Sans Condensed"/>
                <a:ea typeface="Fira Sans Condensed"/>
                <a:cs typeface="Fira Sans Condensed"/>
                <a:sym typeface="Fira Sans Condensed"/>
              </a:rPr>
              <a:t> |f(t</a:t>
            </a:r>
            <a:r>
              <a:rPr baseline="30000" lang="en">
                <a:solidFill>
                  <a:srgbClr val="FFFFFF"/>
                </a:solidFill>
                <a:latin typeface="Fira Sans Condensed"/>
                <a:ea typeface="Fira Sans Condensed"/>
                <a:cs typeface="Fira Sans Condensed"/>
                <a:sym typeface="Fira Sans Condensed"/>
              </a:rPr>
              <a:t>i</a:t>
            </a:r>
            <a:r>
              <a:rPr lang="en">
                <a:solidFill>
                  <a:srgbClr val="FFFFFF"/>
                </a:solidFill>
                <a:latin typeface="Fira Sans Condensed"/>
                <a:ea typeface="Fira Sans Condensed"/>
                <a:cs typeface="Fira Sans Condensed"/>
                <a:sym typeface="Fira Sans Condensed"/>
              </a:rPr>
              <a:t>, x</a:t>
            </a:r>
            <a:r>
              <a:rPr baseline="30000" lang="en">
                <a:solidFill>
                  <a:srgbClr val="FFFFFF"/>
                </a:solidFill>
                <a:latin typeface="Fira Sans Condensed"/>
                <a:ea typeface="Fira Sans Condensed"/>
                <a:cs typeface="Fira Sans Condensed"/>
                <a:sym typeface="Fira Sans Condensed"/>
              </a:rPr>
              <a:t>i</a:t>
            </a:r>
            <a:r>
              <a:rPr lang="en">
                <a:solidFill>
                  <a:srgbClr val="FFFFFF"/>
                </a:solidFill>
                <a:latin typeface="Fira Sans Condensed"/>
                <a:ea typeface="Fira Sans Condensed"/>
                <a:cs typeface="Fira Sans Condensed"/>
                <a:sym typeface="Fira Sans Condensed"/>
              </a:rPr>
              <a:t> )|</a:t>
            </a:r>
            <a:r>
              <a:rPr baseline="30000" lang="en">
                <a:solidFill>
                  <a:srgbClr val="FFFFFF"/>
                </a:solidFill>
                <a:latin typeface="Fira Sans Condensed"/>
                <a:ea typeface="Fira Sans Condensed"/>
                <a:cs typeface="Fira Sans Condensed"/>
                <a:sym typeface="Fira Sans Condensed"/>
              </a:rPr>
              <a:t>2</a:t>
            </a:r>
            <a:r>
              <a:rPr lang="en">
                <a:solidFill>
                  <a:srgbClr val="FFFFFF"/>
                </a:solidFill>
                <a:latin typeface="Fira Sans Condensed"/>
                <a:ea typeface="Fira Sans Condensed"/>
                <a:cs typeface="Fira Sans Condensed"/>
                <a:sym typeface="Fira Sans Condensed"/>
              </a:rPr>
              <a:t> learns the parameters of the network N by trying to satisfy the partial differential equation at the collocation points (t</a:t>
            </a:r>
            <a:r>
              <a:rPr baseline="30000" lang="en">
                <a:solidFill>
                  <a:srgbClr val="FFFFFF"/>
                </a:solidFill>
                <a:latin typeface="Fira Sans Condensed"/>
                <a:ea typeface="Fira Sans Condensed"/>
                <a:cs typeface="Fira Sans Condensed"/>
                <a:sym typeface="Fira Sans Condensed"/>
              </a:rPr>
              <a:t>i</a:t>
            </a:r>
            <a:r>
              <a:rPr lang="en">
                <a:solidFill>
                  <a:srgbClr val="FFFFFF"/>
                </a:solidFill>
                <a:latin typeface="Fira Sans Condensed"/>
                <a:ea typeface="Fira Sans Condensed"/>
                <a:cs typeface="Fira Sans Condensed"/>
                <a:sym typeface="Fira Sans Condensed"/>
              </a:rPr>
              <a:t> , x</a:t>
            </a:r>
            <a:r>
              <a:rPr baseline="30000" lang="en">
                <a:solidFill>
                  <a:srgbClr val="FFFFFF"/>
                </a:solidFill>
                <a:latin typeface="Fira Sans Condensed"/>
                <a:ea typeface="Fira Sans Condensed"/>
                <a:cs typeface="Fira Sans Condensed"/>
                <a:sym typeface="Fira Sans Condensed"/>
              </a:rPr>
              <a:t>i</a:t>
            </a:r>
            <a:r>
              <a:rPr lang="en">
                <a:solidFill>
                  <a:srgbClr val="FFFFFF"/>
                </a:solidFill>
                <a:latin typeface="Fira Sans Condensed"/>
                <a:ea typeface="Fira Sans Condensed"/>
                <a:cs typeface="Fira Sans Condensed"/>
                <a:sym typeface="Fira Sans Condensed"/>
              </a:rPr>
              <a:t>).</a:t>
            </a:r>
            <a:endParaRPr>
              <a:solidFill>
                <a:srgbClr val="FFFFFF"/>
              </a:solidFill>
              <a:latin typeface="Fira Sans Condensed"/>
              <a:ea typeface="Fira Sans Condensed"/>
              <a:cs typeface="Fira Sans Condensed"/>
              <a:sym typeface="Fira Sans Condensed"/>
            </a:endParaRPr>
          </a:p>
          <a:p>
            <a:pPr indent="0" lvl="0" marL="0" rtl="0" algn="l">
              <a:spcBef>
                <a:spcPts val="1600"/>
              </a:spcBef>
              <a:spcAft>
                <a:spcPts val="0"/>
              </a:spcAft>
              <a:buNone/>
            </a:pPr>
            <a:r>
              <a:t/>
            </a:r>
            <a:endParaRPr>
              <a:latin typeface="Fira Sans Condensed"/>
              <a:ea typeface="Fira Sans Condensed"/>
              <a:cs typeface="Fira Sans Condensed"/>
              <a:sym typeface="Fira Sans Condensed"/>
            </a:endParaRPr>
          </a:p>
          <a:p>
            <a:pPr indent="0" lvl="0" marL="0" rtl="0" algn="l">
              <a:spcBef>
                <a:spcPts val="0"/>
              </a:spcBef>
              <a:spcAft>
                <a:spcPts val="1600"/>
              </a:spcAft>
              <a:buNone/>
            </a:pPr>
            <a:r>
              <a:t/>
            </a:r>
            <a:endParaRPr>
              <a:solidFill>
                <a:srgbClr val="FFFFFF"/>
              </a:solidFill>
              <a:latin typeface="Fira Sans Condensed"/>
              <a:ea typeface="Fira Sans Condensed"/>
              <a:cs typeface="Fira Sans Condensed"/>
              <a:sym typeface="Fira Sans Condensed"/>
            </a:endParaRPr>
          </a:p>
        </p:txBody>
      </p:sp>
      <p:sp>
        <p:nvSpPr>
          <p:cNvPr id="236" name="Google Shape;236;p31"/>
          <p:cNvSpPr/>
          <p:nvPr/>
        </p:nvSpPr>
        <p:spPr>
          <a:xfrm>
            <a:off x="2890050" y="1784150"/>
            <a:ext cx="3363900" cy="435600"/>
          </a:xfrm>
          <a:prstGeom prst="rect">
            <a:avLst/>
          </a:prstGeom>
          <a:noFill/>
          <a:ln cap="flat" cmpd="sng" w="28575">
            <a:solidFill>
              <a:srgbClr val="85D5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nvSpPr>
        <p:spPr>
          <a:xfrm>
            <a:off x="710100" y="1309525"/>
            <a:ext cx="7637400" cy="333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rgbClr val="FFFFFF"/>
                </a:solidFill>
                <a:latin typeface="Montserrat"/>
                <a:ea typeface="Montserrat"/>
                <a:cs typeface="Montserrat"/>
                <a:sym typeface="Montserrat"/>
              </a:rPr>
              <a:t>In one space dimension the Burgers’ equation reads as </a:t>
            </a:r>
            <a:endParaRPr sz="1150">
              <a:solidFill>
                <a:srgbClr val="FFFFFF"/>
              </a:solidFill>
              <a:latin typeface="Montserrat"/>
              <a:ea typeface="Montserrat"/>
              <a:cs typeface="Montserrat"/>
              <a:sym typeface="Montserrat"/>
            </a:endParaRPr>
          </a:p>
          <a:p>
            <a:pPr indent="0" lvl="0" marL="0" rtl="0" algn="ctr">
              <a:spcBef>
                <a:spcPts val="1600"/>
              </a:spcBef>
              <a:spcAft>
                <a:spcPts val="0"/>
              </a:spcAft>
              <a:buNone/>
            </a:pPr>
            <a:r>
              <a:rPr b="1" i="1" lang="en" sz="1150">
                <a:solidFill>
                  <a:srgbClr val="FFFFFF"/>
                </a:solidFill>
                <a:latin typeface="Montserrat"/>
                <a:ea typeface="Montserrat"/>
                <a:cs typeface="Montserrat"/>
                <a:sym typeface="Montserrat"/>
              </a:rPr>
              <a:t>u</a:t>
            </a:r>
            <a:r>
              <a:rPr b="1" baseline="-25000" i="1" lang="en" sz="1150">
                <a:solidFill>
                  <a:srgbClr val="FFFFFF"/>
                </a:solidFill>
                <a:latin typeface="Montserrat"/>
                <a:ea typeface="Montserrat"/>
                <a:cs typeface="Montserrat"/>
                <a:sym typeface="Montserrat"/>
              </a:rPr>
              <a:t>t</a:t>
            </a:r>
            <a:r>
              <a:rPr b="1" i="1" lang="en" sz="1150">
                <a:solidFill>
                  <a:srgbClr val="FFFFFF"/>
                </a:solidFill>
                <a:latin typeface="Montserrat"/>
                <a:ea typeface="Montserrat"/>
                <a:cs typeface="Montserrat"/>
                <a:sym typeface="Montserrat"/>
              </a:rPr>
              <a:t> = −uu</a:t>
            </a:r>
            <a:r>
              <a:rPr b="1" baseline="-25000" i="1" lang="en" sz="1150">
                <a:solidFill>
                  <a:srgbClr val="FFFFFF"/>
                </a:solidFill>
                <a:latin typeface="Montserrat"/>
                <a:ea typeface="Montserrat"/>
                <a:cs typeface="Montserrat"/>
                <a:sym typeface="Montserrat"/>
              </a:rPr>
              <a:t>x</a:t>
            </a:r>
            <a:r>
              <a:rPr b="1" i="1" lang="en" sz="1150">
                <a:solidFill>
                  <a:srgbClr val="FFFFFF"/>
                </a:solidFill>
                <a:latin typeface="Montserrat"/>
                <a:ea typeface="Montserrat"/>
                <a:cs typeface="Montserrat"/>
                <a:sym typeface="Montserrat"/>
              </a:rPr>
              <a:t> + 0.1u</a:t>
            </a:r>
            <a:r>
              <a:rPr b="1" baseline="-25000" i="1" lang="en" sz="1150">
                <a:solidFill>
                  <a:srgbClr val="FFFFFF"/>
                </a:solidFill>
                <a:latin typeface="Montserrat"/>
                <a:ea typeface="Montserrat"/>
                <a:cs typeface="Montserrat"/>
                <a:sym typeface="Montserrat"/>
              </a:rPr>
              <a:t>xx</a:t>
            </a:r>
            <a:endParaRPr b="1" sz="1150">
              <a:solidFill>
                <a:srgbClr val="FFFFFF"/>
              </a:solidFill>
              <a:latin typeface="Montserrat"/>
              <a:ea typeface="Montserrat"/>
              <a:cs typeface="Montserrat"/>
              <a:sym typeface="Montserrat"/>
            </a:endParaRPr>
          </a:p>
          <a:p>
            <a:pPr indent="0" lvl="0" marL="0" rtl="0" algn="l">
              <a:spcBef>
                <a:spcPts val="1600"/>
              </a:spcBef>
              <a:spcAft>
                <a:spcPts val="0"/>
              </a:spcAft>
              <a:buNone/>
            </a:pPr>
            <a:r>
              <a:rPr lang="en" sz="1150">
                <a:solidFill>
                  <a:srgbClr val="FFFFFF"/>
                </a:solidFill>
                <a:latin typeface="Montserrat"/>
                <a:ea typeface="Montserrat"/>
                <a:cs typeface="Montserrat"/>
                <a:sym typeface="Montserrat"/>
              </a:rPr>
              <a:t>To obtain a set of training and test data we simulate the Burger’s equation using conventional spectral methods.</a:t>
            </a:r>
            <a:endParaRPr sz="1150">
              <a:solidFill>
                <a:srgbClr val="FFFFFF"/>
              </a:solidFill>
              <a:latin typeface="Montserrat"/>
              <a:ea typeface="Montserrat"/>
              <a:cs typeface="Montserrat"/>
              <a:sym typeface="Montserrat"/>
            </a:endParaRPr>
          </a:p>
          <a:p>
            <a:pPr indent="0" lvl="0" marL="0" rtl="0" algn="l">
              <a:spcBef>
                <a:spcPts val="1600"/>
              </a:spcBef>
              <a:spcAft>
                <a:spcPts val="0"/>
              </a:spcAft>
              <a:buNone/>
            </a:pPr>
            <a:r>
              <a:rPr lang="en" sz="1150">
                <a:solidFill>
                  <a:srgbClr val="FFFFFF"/>
                </a:solidFill>
                <a:latin typeface="Montserrat"/>
                <a:ea typeface="Montserrat"/>
                <a:cs typeface="Montserrat"/>
                <a:sym typeface="Montserrat"/>
              </a:rPr>
              <a:t> Given the training data, we are interested in learning N as a function of the solution u and its derivatives up to the 2nd order</a:t>
            </a:r>
            <a:endParaRPr sz="1150">
              <a:solidFill>
                <a:srgbClr val="FFFFFF"/>
              </a:solidFill>
              <a:latin typeface="Montserrat"/>
              <a:ea typeface="Montserrat"/>
              <a:cs typeface="Montserrat"/>
              <a:sym typeface="Montserrat"/>
            </a:endParaRPr>
          </a:p>
          <a:p>
            <a:pPr indent="0" lvl="0" marL="0" rtl="0" algn="ctr">
              <a:spcBef>
                <a:spcPts val="1600"/>
              </a:spcBef>
              <a:spcAft>
                <a:spcPts val="0"/>
              </a:spcAft>
              <a:buNone/>
            </a:pPr>
            <a:r>
              <a:rPr b="1" i="1" lang="en" sz="1150">
                <a:solidFill>
                  <a:srgbClr val="FFFFFF"/>
                </a:solidFill>
                <a:latin typeface="Montserrat"/>
                <a:ea typeface="Montserrat"/>
                <a:cs typeface="Montserrat"/>
                <a:sym typeface="Montserrat"/>
              </a:rPr>
              <a:t>u</a:t>
            </a:r>
            <a:r>
              <a:rPr b="1" baseline="-25000" i="1" lang="en" sz="1150">
                <a:solidFill>
                  <a:srgbClr val="FFFFFF"/>
                </a:solidFill>
                <a:latin typeface="Montserrat"/>
                <a:ea typeface="Montserrat"/>
                <a:cs typeface="Montserrat"/>
                <a:sym typeface="Montserrat"/>
              </a:rPr>
              <a:t>t</a:t>
            </a:r>
            <a:r>
              <a:rPr b="1" i="1" lang="en" sz="1150">
                <a:solidFill>
                  <a:srgbClr val="FFFFFF"/>
                </a:solidFill>
                <a:latin typeface="Montserrat"/>
                <a:ea typeface="Montserrat"/>
                <a:cs typeface="Montserrat"/>
                <a:sym typeface="Montserrat"/>
              </a:rPr>
              <a:t>= N (u, u</a:t>
            </a:r>
            <a:r>
              <a:rPr b="1" baseline="-25000" i="1" lang="en" sz="1150">
                <a:solidFill>
                  <a:srgbClr val="FFFFFF"/>
                </a:solidFill>
                <a:latin typeface="Montserrat"/>
                <a:ea typeface="Montserrat"/>
                <a:cs typeface="Montserrat"/>
                <a:sym typeface="Montserrat"/>
              </a:rPr>
              <a:t>X</a:t>
            </a:r>
            <a:r>
              <a:rPr b="1" i="1" lang="en" sz="1150">
                <a:solidFill>
                  <a:srgbClr val="FFFFFF"/>
                </a:solidFill>
                <a:latin typeface="Montserrat"/>
                <a:ea typeface="Montserrat"/>
                <a:cs typeface="Montserrat"/>
                <a:sym typeface="Montserrat"/>
              </a:rPr>
              <a:t>, u</a:t>
            </a:r>
            <a:r>
              <a:rPr b="1" baseline="-25000" i="1" lang="en" sz="1150">
                <a:solidFill>
                  <a:srgbClr val="FFFFFF"/>
                </a:solidFill>
                <a:latin typeface="Montserrat"/>
                <a:ea typeface="Montserrat"/>
                <a:cs typeface="Montserrat"/>
                <a:sym typeface="Montserrat"/>
              </a:rPr>
              <a:t>xx</a:t>
            </a:r>
            <a:r>
              <a:rPr b="1" i="1" lang="en" sz="1150">
                <a:solidFill>
                  <a:srgbClr val="FFFFFF"/>
                </a:solidFill>
                <a:latin typeface="Montserrat"/>
                <a:ea typeface="Montserrat"/>
                <a:cs typeface="Montserrat"/>
                <a:sym typeface="Montserrat"/>
              </a:rPr>
              <a:t>)</a:t>
            </a:r>
            <a:endParaRPr b="1" i="1" sz="1150">
              <a:solidFill>
                <a:srgbClr val="FFFFFF"/>
              </a:solidFill>
              <a:latin typeface="Montserrat"/>
              <a:ea typeface="Montserrat"/>
              <a:cs typeface="Montserrat"/>
              <a:sym typeface="Montserrat"/>
            </a:endParaRPr>
          </a:p>
          <a:p>
            <a:pPr indent="0" lvl="0" marL="0" rtl="0" algn="l">
              <a:spcBef>
                <a:spcPts val="1600"/>
              </a:spcBef>
              <a:spcAft>
                <a:spcPts val="1600"/>
              </a:spcAft>
              <a:buNone/>
            </a:pPr>
            <a:r>
              <a:rPr lang="en" sz="1150">
                <a:solidFill>
                  <a:srgbClr val="FFFFFF"/>
                </a:solidFill>
                <a:latin typeface="Montserrat"/>
                <a:ea typeface="Montserrat"/>
                <a:cs typeface="Montserrat"/>
                <a:sym typeface="Montserrat"/>
              </a:rPr>
              <a:t>Here u is a  a 5-layer deep neural network with 50 neurons per hidden layer and N a neural network with 2 hidden layers and 100 neurons per hidden layer.  These two networks are trained by minimizing the sum of squared errors loss of equation and the result is obtained. We solve the learned partial differential equation , along with periodic boundary conditions with the same initial condition as the one used to generate the original dataset, using the PINNs algorithm to check the effectiveness..</a:t>
            </a:r>
            <a:endParaRPr>
              <a:latin typeface="Fira Sans Condensed Light"/>
              <a:ea typeface="Fira Sans Condensed Light"/>
              <a:cs typeface="Fira Sans Condensed Light"/>
              <a:sym typeface="Fira Sans Condensed Light"/>
            </a:endParaRPr>
          </a:p>
        </p:txBody>
      </p:sp>
      <p:sp>
        <p:nvSpPr>
          <p:cNvPr id="242" name="Google Shape;242;p32"/>
          <p:cNvSpPr txBox="1"/>
          <p:nvPr/>
        </p:nvSpPr>
        <p:spPr>
          <a:xfrm>
            <a:off x="710100" y="777563"/>
            <a:ext cx="3587700" cy="507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accent2"/>
              </a:buClr>
              <a:buSzPts val="2100"/>
              <a:buFont typeface="Montserrat"/>
              <a:buAutoNum type="arabicPeriod"/>
            </a:pPr>
            <a:r>
              <a:rPr lang="en" sz="2100">
                <a:solidFill>
                  <a:schemeClr val="accent2"/>
                </a:solidFill>
                <a:latin typeface="Montserrat"/>
                <a:ea typeface="Montserrat"/>
                <a:cs typeface="Montserrat"/>
                <a:sym typeface="Montserrat"/>
              </a:rPr>
              <a:t>Burgers’ equation</a:t>
            </a:r>
            <a:endParaRPr sz="1100">
              <a:latin typeface="Fira Sans Condensed Light"/>
              <a:ea typeface="Fira Sans Condensed Light"/>
              <a:cs typeface="Fira Sans Condensed Light"/>
              <a:sym typeface="Fira Sans Condensed Light"/>
            </a:endParaRPr>
          </a:p>
        </p:txBody>
      </p:sp>
      <p:sp>
        <p:nvSpPr>
          <p:cNvPr id="243" name="Google Shape;243;p32"/>
          <p:cNvSpPr/>
          <p:nvPr/>
        </p:nvSpPr>
        <p:spPr>
          <a:xfrm>
            <a:off x="3520200" y="1644688"/>
            <a:ext cx="1864800" cy="435600"/>
          </a:xfrm>
          <a:prstGeom prst="rect">
            <a:avLst/>
          </a:prstGeom>
          <a:noFill/>
          <a:ln cap="flat" cmpd="sng" w="28575">
            <a:solidFill>
              <a:srgbClr val="85D5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p:nvPr/>
        </p:nvSpPr>
        <p:spPr>
          <a:xfrm>
            <a:off x="3596400" y="3152875"/>
            <a:ext cx="1864800" cy="435600"/>
          </a:xfrm>
          <a:prstGeom prst="rect">
            <a:avLst/>
          </a:prstGeom>
          <a:noFill/>
          <a:ln cap="flat" cmpd="sng" w="28575">
            <a:solidFill>
              <a:srgbClr val="85D5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2"/>
          <p:cNvSpPr txBox="1"/>
          <p:nvPr/>
        </p:nvSpPr>
        <p:spPr>
          <a:xfrm>
            <a:off x="1682200" y="208175"/>
            <a:ext cx="5745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accent2"/>
                </a:solidFill>
                <a:latin typeface="Rajdhani"/>
                <a:ea typeface="Rajdhani"/>
                <a:cs typeface="Rajdhani"/>
                <a:sym typeface="Rajdhani"/>
              </a:rPr>
              <a:t>IMPLEMENTATION OF THE LEARNT METHOD</a:t>
            </a:r>
            <a:endParaRPr b="1" sz="2500">
              <a:solidFill>
                <a:schemeClr val="accent2"/>
              </a:solidFill>
              <a:latin typeface="Rajdhani"/>
              <a:ea typeface="Rajdhani"/>
              <a:cs typeface="Rajdhani"/>
              <a:sym typeface="Rajdhan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3"/>
          <p:cNvSpPr txBox="1"/>
          <p:nvPr/>
        </p:nvSpPr>
        <p:spPr>
          <a:xfrm>
            <a:off x="710100" y="1309525"/>
            <a:ext cx="68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t/>
            </a:r>
            <a:endParaRPr>
              <a:latin typeface="Fira Sans Condensed Light"/>
              <a:ea typeface="Fira Sans Condensed Light"/>
              <a:cs typeface="Fira Sans Condensed Light"/>
              <a:sym typeface="Fira Sans Condensed Light"/>
            </a:endParaRPr>
          </a:p>
        </p:txBody>
      </p:sp>
      <p:sp>
        <p:nvSpPr>
          <p:cNvPr id="251" name="Google Shape;251;p33"/>
          <p:cNvSpPr txBox="1"/>
          <p:nvPr/>
        </p:nvSpPr>
        <p:spPr>
          <a:xfrm>
            <a:off x="557700" y="777575"/>
            <a:ext cx="81222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accent2"/>
                </a:solidFill>
                <a:latin typeface="Montserrat"/>
                <a:ea typeface="Montserrat"/>
                <a:cs typeface="Montserrat"/>
                <a:sym typeface="Montserrat"/>
              </a:rPr>
              <a:t>Using u(0, x) = − sin(πx/8), x ∈ [−8, 8] as initial condition</a:t>
            </a:r>
            <a:endParaRPr sz="1100">
              <a:latin typeface="Fira Sans Condensed Light"/>
              <a:ea typeface="Fira Sans Condensed Light"/>
              <a:cs typeface="Fira Sans Condensed Light"/>
              <a:sym typeface="Fira Sans Condensed Light"/>
            </a:endParaRPr>
          </a:p>
        </p:txBody>
      </p:sp>
      <p:sp>
        <p:nvSpPr>
          <p:cNvPr id="252" name="Google Shape;252;p33"/>
          <p:cNvSpPr txBox="1"/>
          <p:nvPr/>
        </p:nvSpPr>
        <p:spPr>
          <a:xfrm>
            <a:off x="538300" y="208175"/>
            <a:ext cx="81222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accent2"/>
                </a:solidFill>
                <a:latin typeface="Rajdhani"/>
                <a:ea typeface="Rajdhani"/>
                <a:cs typeface="Rajdhani"/>
                <a:sym typeface="Rajdhani"/>
              </a:rPr>
              <a:t>COMPARISON OF RESULTS AT VARIOUS INITIAL CONDITIONS</a:t>
            </a:r>
            <a:endParaRPr b="1" sz="2500">
              <a:solidFill>
                <a:schemeClr val="accent2"/>
              </a:solidFill>
              <a:latin typeface="Rajdhani"/>
              <a:ea typeface="Rajdhani"/>
              <a:cs typeface="Rajdhani"/>
              <a:sym typeface="Rajdhani"/>
            </a:endParaRPr>
          </a:p>
        </p:txBody>
      </p:sp>
      <p:sp>
        <p:nvSpPr>
          <p:cNvPr id="253" name="Google Shape;253;p33"/>
          <p:cNvSpPr txBox="1"/>
          <p:nvPr/>
        </p:nvSpPr>
        <p:spPr>
          <a:xfrm>
            <a:off x="557700" y="2913863"/>
            <a:ext cx="81222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accent2"/>
                </a:solidFill>
                <a:latin typeface="Montserrat"/>
                <a:ea typeface="Montserrat"/>
                <a:cs typeface="Montserrat"/>
                <a:sym typeface="Montserrat"/>
              </a:rPr>
              <a:t>Using u(0, x) = − </a:t>
            </a:r>
            <a:r>
              <a:rPr lang="en" sz="2100">
                <a:solidFill>
                  <a:schemeClr val="accent2"/>
                </a:solidFill>
                <a:latin typeface="Montserrat"/>
                <a:ea typeface="Montserrat"/>
                <a:cs typeface="Montserrat"/>
                <a:sym typeface="Montserrat"/>
              </a:rPr>
              <a:t>-exp(-(x+2)</a:t>
            </a:r>
            <a:r>
              <a:rPr baseline="30000" lang="en" sz="2100">
                <a:solidFill>
                  <a:schemeClr val="accent2"/>
                </a:solidFill>
                <a:latin typeface="Montserrat"/>
                <a:ea typeface="Montserrat"/>
                <a:cs typeface="Montserrat"/>
                <a:sym typeface="Montserrat"/>
              </a:rPr>
              <a:t>2</a:t>
            </a:r>
            <a:r>
              <a:rPr lang="en" sz="2100">
                <a:solidFill>
                  <a:schemeClr val="accent2"/>
                </a:solidFill>
                <a:latin typeface="Montserrat"/>
                <a:ea typeface="Montserrat"/>
                <a:cs typeface="Montserrat"/>
                <a:sym typeface="Montserrat"/>
              </a:rPr>
              <a:t>) </a:t>
            </a:r>
            <a:r>
              <a:rPr lang="en" sz="2100">
                <a:solidFill>
                  <a:schemeClr val="accent2"/>
                </a:solidFill>
                <a:latin typeface="Montserrat"/>
                <a:ea typeface="Montserrat"/>
                <a:cs typeface="Montserrat"/>
                <a:sym typeface="Montserrat"/>
              </a:rPr>
              <a:t>, as initial condition</a:t>
            </a:r>
            <a:endParaRPr sz="1100">
              <a:latin typeface="Fira Sans Condensed Light"/>
              <a:ea typeface="Fira Sans Condensed Light"/>
              <a:cs typeface="Fira Sans Condensed Light"/>
              <a:sym typeface="Fira Sans Condensed Light"/>
            </a:endParaRPr>
          </a:p>
        </p:txBody>
      </p:sp>
      <p:pic>
        <p:nvPicPr>
          <p:cNvPr id="254" name="Google Shape;254;p33"/>
          <p:cNvPicPr preferRelativeResize="0"/>
          <p:nvPr/>
        </p:nvPicPr>
        <p:blipFill>
          <a:blip r:embed="rId3">
            <a:alphaModFix/>
          </a:blip>
          <a:stretch>
            <a:fillRect/>
          </a:stretch>
        </p:blipFill>
        <p:spPr>
          <a:xfrm>
            <a:off x="2605450" y="1309525"/>
            <a:ext cx="4026701" cy="1426376"/>
          </a:xfrm>
          <a:prstGeom prst="rect">
            <a:avLst/>
          </a:prstGeom>
          <a:noFill/>
          <a:ln>
            <a:noFill/>
          </a:ln>
        </p:spPr>
      </p:pic>
      <p:pic>
        <p:nvPicPr>
          <p:cNvPr id="255" name="Google Shape;255;p33"/>
          <p:cNvPicPr preferRelativeResize="0"/>
          <p:nvPr/>
        </p:nvPicPr>
        <p:blipFill>
          <a:blip r:embed="rId4">
            <a:alphaModFix/>
          </a:blip>
          <a:stretch>
            <a:fillRect/>
          </a:stretch>
        </p:blipFill>
        <p:spPr>
          <a:xfrm>
            <a:off x="2605450" y="3481275"/>
            <a:ext cx="4026699" cy="14565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4"/>
          <p:cNvSpPr txBox="1"/>
          <p:nvPr/>
        </p:nvSpPr>
        <p:spPr>
          <a:xfrm>
            <a:off x="379925" y="947900"/>
            <a:ext cx="8072700" cy="385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Montserrat"/>
                <a:ea typeface="Montserrat"/>
                <a:cs typeface="Montserrat"/>
                <a:sym typeface="Montserrat"/>
              </a:rPr>
              <a:t>The Korteweg–De Vries (KdV) equation is a mathematical model of waves on shallow water surfaces. KdV equation reads as</a:t>
            </a:r>
            <a:endParaRPr sz="1300">
              <a:solidFill>
                <a:srgbClr val="FFFFFF"/>
              </a:solidFill>
              <a:latin typeface="Montserrat"/>
              <a:ea typeface="Montserrat"/>
              <a:cs typeface="Montserrat"/>
              <a:sym typeface="Montserrat"/>
            </a:endParaRPr>
          </a:p>
          <a:p>
            <a:pPr indent="0" lvl="0" marL="0" rtl="0" algn="ctr">
              <a:spcBef>
                <a:spcPts val="1600"/>
              </a:spcBef>
              <a:spcAft>
                <a:spcPts val="0"/>
              </a:spcAft>
              <a:buNone/>
            </a:pPr>
            <a:r>
              <a:rPr b="1" lang="en">
                <a:solidFill>
                  <a:srgbClr val="FFFFFF"/>
                </a:solidFill>
                <a:latin typeface="Montserrat"/>
                <a:ea typeface="Montserrat"/>
                <a:cs typeface="Montserrat"/>
                <a:sym typeface="Montserrat"/>
              </a:rPr>
              <a:t>u</a:t>
            </a:r>
            <a:r>
              <a:rPr b="1" baseline="-25000" lang="en">
                <a:solidFill>
                  <a:srgbClr val="FFFFFF"/>
                </a:solidFill>
                <a:latin typeface="Montserrat"/>
                <a:ea typeface="Montserrat"/>
                <a:cs typeface="Montserrat"/>
                <a:sym typeface="Montserrat"/>
              </a:rPr>
              <a:t>t</a:t>
            </a:r>
            <a:r>
              <a:rPr b="1" lang="en">
                <a:solidFill>
                  <a:srgbClr val="FFFFFF"/>
                </a:solidFill>
                <a:latin typeface="Montserrat"/>
                <a:ea typeface="Montserrat"/>
                <a:cs typeface="Montserrat"/>
                <a:sym typeface="Montserrat"/>
              </a:rPr>
              <a:t> = −uu</a:t>
            </a:r>
            <a:r>
              <a:rPr b="1" baseline="-25000" lang="en">
                <a:solidFill>
                  <a:srgbClr val="FFFFFF"/>
                </a:solidFill>
                <a:latin typeface="Montserrat"/>
                <a:ea typeface="Montserrat"/>
                <a:cs typeface="Montserrat"/>
                <a:sym typeface="Montserrat"/>
              </a:rPr>
              <a:t>x</a:t>
            </a:r>
            <a:r>
              <a:rPr b="1" lang="en">
                <a:solidFill>
                  <a:srgbClr val="FFFFFF"/>
                </a:solidFill>
                <a:latin typeface="Montserrat"/>
                <a:ea typeface="Montserrat"/>
                <a:cs typeface="Montserrat"/>
                <a:sym typeface="Montserrat"/>
              </a:rPr>
              <a:t> − u</a:t>
            </a:r>
            <a:r>
              <a:rPr b="1" baseline="-25000" lang="en">
                <a:solidFill>
                  <a:srgbClr val="FFFFFF"/>
                </a:solidFill>
                <a:latin typeface="Montserrat"/>
                <a:ea typeface="Montserrat"/>
                <a:cs typeface="Montserrat"/>
                <a:sym typeface="Montserrat"/>
              </a:rPr>
              <a:t>xxx</a:t>
            </a:r>
            <a:endParaRPr b="1">
              <a:solidFill>
                <a:srgbClr val="FFFFFF"/>
              </a:solidFill>
              <a:latin typeface="Montserrat"/>
              <a:ea typeface="Montserrat"/>
              <a:cs typeface="Montserrat"/>
              <a:sym typeface="Montserrat"/>
            </a:endParaRPr>
          </a:p>
          <a:p>
            <a:pPr indent="0" lvl="0" marL="0" rtl="0" algn="l">
              <a:spcBef>
                <a:spcPts val="1600"/>
              </a:spcBef>
              <a:spcAft>
                <a:spcPts val="0"/>
              </a:spcAft>
              <a:buNone/>
            </a:pPr>
            <a:r>
              <a:rPr lang="en" sz="1300">
                <a:solidFill>
                  <a:srgbClr val="FFFFFF"/>
                </a:solidFill>
                <a:latin typeface="Montserrat"/>
                <a:ea typeface="Montserrat"/>
                <a:cs typeface="Montserrat"/>
                <a:sym typeface="Montserrat"/>
              </a:rPr>
              <a:t>To obtain a set of training data we simulate the KdV equation using conventional spectral methods.Given the training data, we are interested in learning N as a function of the solution u and its derivatives up to the 3rd order  </a:t>
            </a:r>
            <a:r>
              <a:rPr lang="en">
                <a:solidFill>
                  <a:srgbClr val="FFFFFF"/>
                </a:solidFill>
                <a:latin typeface="Montserrat"/>
                <a:ea typeface="Montserrat"/>
                <a:cs typeface="Montserrat"/>
                <a:sym typeface="Montserrat"/>
              </a:rPr>
              <a:t>     </a:t>
            </a:r>
            <a:endParaRPr>
              <a:solidFill>
                <a:srgbClr val="FFFFFF"/>
              </a:solidFill>
              <a:latin typeface="Montserrat"/>
              <a:ea typeface="Montserrat"/>
              <a:cs typeface="Montserrat"/>
              <a:sym typeface="Montserrat"/>
            </a:endParaRPr>
          </a:p>
          <a:p>
            <a:pPr indent="0" lvl="0" marL="0" rtl="0" algn="ctr">
              <a:spcBef>
                <a:spcPts val="1600"/>
              </a:spcBef>
              <a:spcAft>
                <a:spcPts val="0"/>
              </a:spcAft>
              <a:buNone/>
            </a:pPr>
            <a:r>
              <a:rPr lang="en">
                <a:solidFill>
                  <a:srgbClr val="FFFFFF"/>
                </a:solidFill>
                <a:latin typeface="Montserrat"/>
                <a:ea typeface="Montserrat"/>
                <a:cs typeface="Montserrat"/>
                <a:sym typeface="Montserrat"/>
              </a:rPr>
              <a:t> </a:t>
            </a:r>
            <a:r>
              <a:rPr b="1" lang="en">
                <a:solidFill>
                  <a:srgbClr val="FFFFFF"/>
                </a:solidFill>
                <a:latin typeface="Montserrat"/>
                <a:ea typeface="Montserrat"/>
                <a:cs typeface="Montserrat"/>
                <a:sym typeface="Montserrat"/>
              </a:rPr>
              <a:t>u</a:t>
            </a:r>
            <a:r>
              <a:rPr b="1" baseline="-25000" lang="en">
                <a:solidFill>
                  <a:srgbClr val="FFFFFF"/>
                </a:solidFill>
                <a:latin typeface="Montserrat"/>
                <a:ea typeface="Montserrat"/>
                <a:cs typeface="Montserrat"/>
                <a:sym typeface="Montserrat"/>
              </a:rPr>
              <a:t>t</a:t>
            </a:r>
            <a:r>
              <a:rPr b="1" lang="en">
                <a:solidFill>
                  <a:srgbClr val="FFFFFF"/>
                </a:solidFill>
                <a:latin typeface="Montserrat"/>
                <a:ea typeface="Montserrat"/>
                <a:cs typeface="Montserrat"/>
                <a:sym typeface="Montserrat"/>
              </a:rPr>
              <a:t> = N (u, u</a:t>
            </a:r>
            <a:r>
              <a:rPr b="1" baseline="-25000" lang="en">
                <a:solidFill>
                  <a:srgbClr val="FFFFFF"/>
                </a:solidFill>
                <a:latin typeface="Montserrat"/>
                <a:ea typeface="Montserrat"/>
                <a:cs typeface="Montserrat"/>
                <a:sym typeface="Montserrat"/>
              </a:rPr>
              <a:t>x</a:t>
            </a:r>
            <a:r>
              <a:rPr b="1" lang="en">
                <a:solidFill>
                  <a:srgbClr val="FFFFFF"/>
                </a:solidFill>
                <a:latin typeface="Montserrat"/>
                <a:ea typeface="Montserrat"/>
                <a:cs typeface="Montserrat"/>
                <a:sym typeface="Montserrat"/>
              </a:rPr>
              <a:t>, u</a:t>
            </a:r>
            <a:r>
              <a:rPr b="1" baseline="-25000" lang="en">
                <a:solidFill>
                  <a:srgbClr val="FFFFFF"/>
                </a:solidFill>
                <a:latin typeface="Montserrat"/>
                <a:ea typeface="Montserrat"/>
                <a:cs typeface="Montserrat"/>
                <a:sym typeface="Montserrat"/>
              </a:rPr>
              <a:t>xx</a:t>
            </a:r>
            <a:r>
              <a:rPr b="1" lang="en">
                <a:solidFill>
                  <a:srgbClr val="FFFFFF"/>
                </a:solidFill>
                <a:latin typeface="Montserrat"/>
                <a:ea typeface="Montserrat"/>
                <a:cs typeface="Montserrat"/>
                <a:sym typeface="Montserrat"/>
              </a:rPr>
              <a:t>, u</a:t>
            </a:r>
            <a:r>
              <a:rPr b="1" baseline="-25000" lang="en">
                <a:solidFill>
                  <a:srgbClr val="FFFFFF"/>
                </a:solidFill>
                <a:latin typeface="Montserrat"/>
                <a:ea typeface="Montserrat"/>
                <a:cs typeface="Montserrat"/>
                <a:sym typeface="Montserrat"/>
              </a:rPr>
              <a:t>xxx</a:t>
            </a:r>
            <a:r>
              <a:rPr b="1" lang="en">
                <a:solidFill>
                  <a:srgbClr val="FFFFFF"/>
                </a:solidFill>
                <a:latin typeface="Montserrat"/>
                <a:ea typeface="Montserrat"/>
                <a:cs typeface="Montserrat"/>
                <a:sym typeface="Montserrat"/>
              </a:rPr>
              <a:t>)</a:t>
            </a:r>
            <a:endParaRPr b="1">
              <a:solidFill>
                <a:srgbClr val="FFFFFF"/>
              </a:solidFill>
              <a:latin typeface="Montserrat"/>
              <a:ea typeface="Montserrat"/>
              <a:cs typeface="Montserrat"/>
              <a:sym typeface="Montserrat"/>
            </a:endParaRPr>
          </a:p>
          <a:p>
            <a:pPr indent="0" lvl="0" marL="0" rtl="0" algn="l">
              <a:spcBef>
                <a:spcPts val="1600"/>
              </a:spcBef>
              <a:spcAft>
                <a:spcPts val="0"/>
              </a:spcAft>
              <a:buNone/>
            </a:pPr>
            <a:r>
              <a:rPr lang="en" sz="1300">
                <a:solidFill>
                  <a:srgbClr val="FFFFFF"/>
                </a:solidFill>
                <a:latin typeface="Montserrat"/>
                <a:ea typeface="Montserrat"/>
                <a:cs typeface="Montserrat"/>
                <a:sym typeface="Montserrat"/>
              </a:rPr>
              <a:t>Here u is a  a 5-layer deep neural network with 50 neurons per hidden layer and N a neural network with 2 hidden layers and 100 neurons per hidden layer.  </a:t>
            </a:r>
            <a:endParaRPr sz="1300">
              <a:solidFill>
                <a:srgbClr val="FFFFFF"/>
              </a:solidFill>
              <a:latin typeface="Montserrat"/>
              <a:ea typeface="Montserrat"/>
              <a:cs typeface="Montserrat"/>
              <a:sym typeface="Montserrat"/>
            </a:endParaRPr>
          </a:p>
          <a:p>
            <a:pPr indent="0" lvl="0" marL="0" rtl="0" algn="l">
              <a:spcBef>
                <a:spcPts val="1600"/>
              </a:spcBef>
              <a:spcAft>
                <a:spcPts val="1600"/>
              </a:spcAft>
              <a:buNone/>
            </a:pPr>
            <a:r>
              <a:rPr lang="en" sz="1300">
                <a:solidFill>
                  <a:srgbClr val="FFFFFF"/>
                </a:solidFill>
                <a:latin typeface="Montserrat"/>
                <a:ea typeface="Montserrat"/>
                <a:cs typeface="Montserrat"/>
                <a:sym typeface="Montserrat"/>
              </a:rPr>
              <a:t>These two networks are trained by minimizing the sum of squared errors loss of equation. We solve the learned partial differential equation , along with periodic boundary conditions and the same initial condition as the one used to generate the original dataset, using the PINNs algorithm.</a:t>
            </a:r>
            <a:endParaRPr>
              <a:latin typeface="Fira Sans Condensed Light"/>
              <a:ea typeface="Fira Sans Condensed Light"/>
              <a:cs typeface="Fira Sans Condensed Light"/>
              <a:sym typeface="Fira Sans Condensed Light"/>
            </a:endParaRPr>
          </a:p>
        </p:txBody>
      </p:sp>
      <p:sp>
        <p:nvSpPr>
          <p:cNvPr id="261" name="Google Shape;261;p34"/>
          <p:cNvSpPr txBox="1"/>
          <p:nvPr/>
        </p:nvSpPr>
        <p:spPr>
          <a:xfrm>
            <a:off x="464825" y="444775"/>
            <a:ext cx="3587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accent2"/>
                </a:solidFill>
                <a:latin typeface="Montserrat"/>
                <a:ea typeface="Montserrat"/>
                <a:cs typeface="Montserrat"/>
                <a:sym typeface="Montserrat"/>
              </a:rPr>
              <a:t>2. KdV Equation</a:t>
            </a:r>
            <a:endParaRPr sz="2100">
              <a:solidFill>
                <a:schemeClr val="accent2"/>
              </a:solidFill>
              <a:latin typeface="Montserrat"/>
              <a:ea typeface="Montserrat"/>
              <a:cs typeface="Montserrat"/>
              <a:sym typeface="Montserrat"/>
            </a:endParaRPr>
          </a:p>
        </p:txBody>
      </p:sp>
      <p:sp>
        <p:nvSpPr>
          <p:cNvPr id="262" name="Google Shape;262;p34"/>
          <p:cNvSpPr/>
          <p:nvPr/>
        </p:nvSpPr>
        <p:spPr>
          <a:xfrm>
            <a:off x="3483875" y="1574325"/>
            <a:ext cx="1864800" cy="435600"/>
          </a:xfrm>
          <a:prstGeom prst="rect">
            <a:avLst/>
          </a:prstGeom>
          <a:noFill/>
          <a:ln cap="flat" cmpd="sng" w="28575">
            <a:solidFill>
              <a:srgbClr val="85D5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4"/>
          <p:cNvSpPr/>
          <p:nvPr/>
        </p:nvSpPr>
        <p:spPr>
          <a:xfrm>
            <a:off x="3403625" y="2794075"/>
            <a:ext cx="2025300" cy="435600"/>
          </a:xfrm>
          <a:prstGeom prst="rect">
            <a:avLst/>
          </a:prstGeom>
          <a:noFill/>
          <a:ln cap="flat" cmpd="sng" w="28575">
            <a:solidFill>
              <a:srgbClr val="85D5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nvSpPr>
        <p:spPr>
          <a:xfrm>
            <a:off x="1105199" y="226450"/>
            <a:ext cx="37020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400">
                <a:solidFill>
                  <a:srgbClr val="21FFFF"/>
                </a:solidFill>
                <a:latin typeface="Orbitron"/>
                <a:ea typeface="Orbitron"/>
                <a:cs typeface="Orbitron"/>
                <a:sym typeface="Orbitron"/>
              </a:rPr>
              <a:t>Inference</a:t>
            </a:r>
            <a:endParaRPr b="1" sz="3400">
              <a:solidFill>
                <a:srgbClr val="21FFFF"/>
              </a:solidFill>
              <a:latin typeface="Orbitron"/>
              <a:ea typeface="Orbitron"/>
              <a:cs typeface="Orbitron"/>
              <a:sym typeface="Orbitron"/>
            </a:endParaRPr>
          </a:p>
        </p:txBody>
      </p:sp>
      <p:sp>
        <p:nvSpPr>
          <p:cNvPr id="269" name="Google Shape;269;p35"/>
          <p:cNvSpPr txBox="1"/>
          <p:nvPr/>
        </p:nvSpPr>
        <p:spPr>
          <a:xfrm>
            <a:off x="980000" y="951550"/>
            <a:ext cx="7446300" cy="388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2F2F2"/>
                </a:solidFill>
                <a:latin typeface="Montserrat"/>
                <a:ea typeface="Montserrat"/>
                <a:cs typeface="Montserrat"/>
                <a:sym typeface="Montserrat"/>
              </a:rPr>
              <a:t>In the research paper deep learning approach for extracting nonlinear partial differential </a:t>
            </a:r>
            <a:r>
              <a:rPr lang="en">
                <a:solidFill>
                  <a:srgbClr val="F2F2F2"/>
                </a:solidFill>
                <a:latin typeface="Montserrat"/>
                <a:ea typeface="Montserrat"/>
                <a:cs typeface="Montserrat"/>
                <a:sym typeface="Montserrat"/>
              </a:rPr>
              <a:t>equations</a:t>
            </a:r>
            <a:r>
              <a:rPr lang="en">
                <a:solidFill>
                  <a:srgbClr val="F2F2F2"/>
                </a:solidFill>
                <a:latin typeface="Montserrat"/>
                <a:ea typeface="Montserrat"/>
                <a:cs typeface="Montserrat"/>
                <a:sym typeface="Montserrat"/>
              </a:rPr>
              <a:t> from spatio - temporal dataset were discussed in detail. The algorithm proposed in the paper leverages the recent developments in automatic </a:t>
            </a:r>
            <a:r>
              <a:rPr lang="en">
                <a:solidFill>
                  <a:srgbClr val="F2F2F2"/>
                </a:solidFill>
                <a:latin typeface="Montserrat"/>
                <a:ea typeface="Montserrat"/>
                <a:cs typeface="Montserrat"/>
                <a:sym typeface="Montserrat"/>
              </a:rPr>
              <a:t>differentiation</a:t>
            </a:r>
            <a:r>
              <a:rPr lang="en">
                <a:solidFill>
                  <a:srgbClr val="F2F2F2"/>
                </a:solidFill>
                <a:latin typeface="Montserrat"/>
                <a:ea typeface="Montserrat"/>
                <a:cs typeface="Montserrat"/>
                <a:sym typeface="Montserrat"/>
              </a:rPr>
              <a:t> to construct efficient algorithms for learning infinite dimensional dynamic systems using deep neural networks.</a:t>
            </a:r>
            <a:endParaRPr>
              <a:solidFill>
                <a:srgbClr val="F2F2F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F2F2F2"/>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700">
                <a:solidFill>
                  <a:srgbClr val="F2F2F2"/>
                </a:solidFill>
                <a:latin typeface="Montserrat"/>
                <a:ea typeface="Montserrat"/>
                <a:cs typeface="Montserrat"/>
                <a:sym typeface="Montserrat"/>
              </a:rPr>
              <a:t>BUT!</a:t>
            </a:r>
            <a:endParaRPr b="1" sz="1700">
              <a:solidFill>
                <a:srgbClr val="F2F2F2"/>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F2F2F2"/>
                </a:solidFill>
                <a:latin typeface="Montserrat"/>
                <a:ea typeface="Montserrat"/>
                <a:cs typeface="Montserrat"/>
                <a:sym typeface="Montserrat"/>
              </a:rPr>
              <a:t>These types of method and solvers are still in their infancy. There are a lot more questions existing in this field on which further research is needed. Some of them are:-</a:t>
            </a:r>
            <a:endParaRPr>
              <a:solidFill>
                <a:srgbClr val="F2F2F2"/>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F2F2F2"/>
              </a:buClr>
              <a:buSzPts val="1400"/>
              <a:buFont typeface="Montserrat"/>
              <a:buAutoNum type="arabicPeriod"/>
            </a:pPr>
            <a:r>
              <a:rPr lang="en">
                <a:solidFill>
                  <a:srgbClr val="F2F2F2"/>
                </a:solidFill>
                <a:latin typeface="Montserrat"/>
                <a:ea typeface="Montserrat"/>
                <a:cs typeface="Montserrat"/>
                <a:sym typeface="Montserrat"/>
              </a:rPr>
              <a:t>Many real-world partial differential equations depend on parameters and, when the parameters are varied, they may go through bifurcations.</a:t>
            </a:r>
            <a:endParaRPr>
              <a:solidFill>
                <a:srgbClr val="F2F2F2"/>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F2F2F2"/>
              </a:buClr>
              <a:buSzPts val="1400"/>
              <a:buFont typeface="Montserrat"/>
              <a:buAutoNum type="arabicPeriod"/>
            </a:pPr>
            <a:r>
              <a:rPr lang="en">
                <a:solidFill>
                  <a:srgbClr val="F2F2F2"/>
                </a:solidFill>
                <a:latin typeface="Montserrat"/>
                <a:ea typeface="Montserrat"/>
                <a:cs typeface="Montserrat"/>
                <a:sym typeface="Montserrat"/>
              </a:rPr>
              <a:t>Application of convolutional architectures for mitigating the complexity associated with partial differential equations with very high-dimensional inputs.</a:t>
            </a:r>
            <a:endParaRPr>
              <a:solidFill>
                <a:srgbClr val="F2F2F2"/>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cxnSp>
        <p:nvCxnSpPr>
          <p:cNvPr id="274" name="Google Shape;274;p36"/>
          <p:cNvCxnSpPr/>
          <p:nvPr/>
        </p:nvCxnSpPr>
        <p:spPr>
          <a:xfrm flipH="1" rot="10800000">
            <a:off x="1683300" y="3289775"/>
            <a:ext cx="5777400" cy="16200"/>
          </a:xfrm>
          <a:prstGeom prst="straightConnector1">
            <a:avLst/>
          </a:prstGeom>
          <a:noFill/>
          <a:ln cap="flat" cmpd="sng" w="19050">
            <a:solidFill>
              <a:schemeClr val="lt2"/>
            </a:solidFill>
            <a:prstDash val="solid"/>
            <a:round/>
            <a:headEnd len="med" w="med" type="oval"/>
            <a:tailEnd len="med" w="med" type="oval"/>
          </a:ln>
        </p:spPr>
      </p:cxnSp>
      <p:sp>
        <p:nvSpPr>
          <p:cNvPr id="275" name="Google Shape;275;p36"/>
          <p:cNvSpPr txBox="1"/>
          <p:nvPr/>
        </p:nvSpPr>
        <p:spPr>
          <a:xfrm>
            <a:off x="1075250" y="1215750"/>
            <a:ext cx="6924900" cy="193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800">
                <a:solidFill>
                  <a:schemeClr val="lt2"/>
                </a:solidFill>
                <a:latin typeface="Rajdhani"/>
                <a:ea typeface="Rajdhani"/>
                <a:cs typeface="Rajdhani"/>
                <a:sym typeface="Rajdhani"/>
              </a:rPr>
              <a:t>Partial Differential equations via Data Discovery &amp; Sparse Optimization</a:t>
            </a:r>
            <a:endParaRPr b="1" sz="8600">
              <a:solidFill>
                <a:schemeClr val="lt2"/>
              </a:solidFill>
              <a:latin typeface="Rajdhani"/>
              <a:ea typeface="Rajdhani"/>
              <a:cs typeface="Rajdhani"/>
              <a:sym typeface="Rajdhani"/>
            </a:endParaRPr>
          </a:p>
        </p:txBody>
      </p:sp>
      <p:sp>
        <p:nvSpPr>
          <p:cNvPr id="276" name="Google Shape;276;p36"/>
          <p:cNvSpPr txBox="1"/>
          <p:nvPr/>
        </p:nvSpPr>
        <p:spPr>
          <a:xfrm>
            <a:off x="4918825" y="3482500"/>
            <a:ext cx="25419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000">
                <a:solidFill>
                  <a:schemeClr val="lt2"/>
                </a:solidFill>
                <a:latin typeface="Fira Sans Condensed"/>
                <a:ea typeface="Fira Sans Condensed"/>
                <a:cs typeface="Fira Sans Condensed"/>
                <a:sym typeface="Fira Sans Condensed"/>
              </a:rPr>
              <a:t>-</a:t>
            </a:r>
            <a:r>
              <a:rPr b="1" lang="en" sz="2000">
                <a:solidFill>
                  <a:schemeClr val="lt2"/>
                </a:solidFill>
                <a:latin typeface="Fira Sans Condensed"/>
                <a:ea typeface="Fira Sans Condensed"/>
                <a:cs typeface="Fira Sans Condensed"/>
                <a:sym typeface="Fira Sans Condensed"/>
              </a:rPr>
              <a:t>Hayden Schaeffer</a:t>
            </a:r>
            <a:r>
              <a:rPr b="1" lang="en" sz="2000">
                <a:solidFill>
                  <a:schemeClr val="lt2"/>
                </a:solidFill>
                <a:latin typeface="Fira Sans Condensed"/>
                <a:ea typeface="Fira Sans Condensed"/>
                <a:cs typeface="Fira Sans Condensed"/>
                <a:sym typeface="Fira Sans Condensed"/>
              </a:rPr>
              <a:t> </a:t>
            </a:r>
            <a:endParaRPr b="1" sz="2000">
              <a:solidFill>
                <a:schemeClr val="lt2"/>
              </a:solidFill>
              <a:latin typeface="Fira Sans Condensed"/>
              <a:ea typeface="Fira Sans Condensed"/>
              <a:cs typeface="Fira Sans Condensed"/>
              <a:sym typeface="Fira Sans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37"/>
          <p:cNvSpPr txBox="1"/>
          <p:nvPr>
            <p:ph type="ctrTitle"/>
          </p:nvPr>
        </p:nvSpPr>
        <p:spPr>
          <a:xfrm>
            <a:off x="640650" y="294700"/>
            <a:ext cx="7862700" cy="10467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800">
                <a:latin typeface="Montserrat"/>
                <a:ea typeface="Montserrat"/>
                <a:cs typeface="Montserrat"/>
                <a:sym typeface="Montserrat"/>
              </a:rPr>
              <a:t>Partial Differential equations via Data Discovery &amp; Sparse Optimization</a:t>
            </a:r>
            <a:endParaRPr sz="1300">
              <a:latin typeface="Montserrat"/>
              <a:ea typeface="Montserrat"/>
              <a:cs typeface="Montserrat"/>
              <a:sym typeface="Montserrat"/>
            </a:endParaRPr>
          </a:p>
        </p:txBody>
      </p:sp>
      <p:sp>
        <p:nvSpPr>
          <p:cNvPr id="282" name="Google Shape;282;p37"/>
          <p:cNvSpPr txBox="1"/>
          <p:nvPr>
            <p:ph idx="1" type="subTitle"/>
          </p:nvPr>
        </p:nvSpPr>
        <p:spPr>
          <a:xfrm>
            <a:off x="858175" y="1249275"/>
            <a:ext cx="6957000" cy="3156900"/>
          </a:xfrm>
          <a:prstGeom prst="rect">
            <a:avLst/>
          </a:prstGeom>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00"/>
              </a:buClr>
              <a:buSzPts val="1400"/>
              <a:buFont typeface="Fira Sans Condensed"/>
              <a:buChar char="●"/>
            </a:pPr>
            <a:r>
              <a:rPr lang="en">
                <a:solidFill>
                  <a:srgbClr val="FFFF00"/>
                </a:solidFill>
                <a:latin typeface="Fira Sans Condensed"/>
                <a:ea typeface="Fira Sans Condensed"/>
                <a:cs typeface="Fira Sans Condensed"/>
                <a:sym typeface="Fira Sans Condensed"/>
              </a:rPr>
              <a:t>Objective: </a:t>
            </a:r>
            <a:r>
              <a:rPr lang="en">
                <a:solidFill>
                  <a:srgbClr val="F2F2F2"/>
                </a:solidFill>
                <a:latin typeface="Fira Sans Condensed"/>
                <a:ea typeface="Fira Sans Condensed"/>
                <a:cs typeface="Fira Sans Condensed"/>
                <a:sym typeface="Fira Sans Condensed"/>
              </a:rPr>
              <a:t>To learn underlying PDE only using data. For this we need to :</a:t>
            </a:r>
            <a:endParaRPr>
              <a:solidFill>
                <a:srgbClr val="F2F2F2"/>
              </a:solidFill>
              <a:latin typeface="Fira Sans Condensed"/>
              <a:ea typeface="Fira Sans Condensed"/>
              <a:cs typeface="Fira Sans Condensed"/>
              <a:sym typeface="Fira Sans Condensed"/>
            </a:endParaRPr>
          </a:p>
          <a:p>
            <a:pPr indent="0" lvl="0" marL="0" rtl="0" algn="l">
              <a:spcBef>
                <a:spcPts val="1200"/>
              </a:spcBef>
              <a:spcAft>
                <a:spcPts val="0"/>
              </a:spcAft>
              <a:buNone/>
            </a:pPr>
            <a:r>
              <a:rPr lang="en">
                <a:solidFill>
                  <a:srgbClr val="F2F2F2"/>
                </a:solidFill>
                <a:latin typeface="Fira Sans Condensed"/>
                <a:ea typeface="Fira Sans Condensed"/>
                <a:cs typeface="Fira Sans Condensed"/>
                <a:sym typeface="Fira Sans Condensed"/>
              </a:rPr>
              <a:t>                 - Identify terms of PDE (Form of model)  </a:t>
            </a:r>
            <a:endParaRPr>
              <a:solidFill>
                <a:srgbClr val="F2F2F2"/>
              </a:solidFill>
              <a:latin typeface="Fira Sans Condensed"/>
              <a:ea typeface="Fira Sans Condensed"/>
              <a:cs typeface="Fira Sans Condensed"/>
              <a:sym typeface="Fira Sans Condensed"/>
            </a:endParaRPr>
          </a:p>
          <a:p>
            <a:pPr indent="0" lvl="0" marL="0" rtl="0" algn="l">
              <a:spcBef>
                <a:spcPts val="1200"/>
              </a:spcBef>
              <a:spcAft>
                <a:spcPts val="0"/>
              </a:spcAft>
              <a:buNone/>
            </a:pPr>
            <a:r>
              <a:rPr lang="en">
                <a:solidFill>
                  <a:srgbClr val="F2F2F2"/>
                </a:solidFill>
                <a:latin typeface="Fira Sans Condensed"/>
                <a:ea typeface="Fira Sans Condensed"/>
                <a:cs typeface="Fira Sans Condensed"/>
                <a:sym typeface="Fira Sans Condensed"/>
              </a:rPr>
              <a:t>                 - Approximate coefficient of terms (Parameter estimation)</a:t>
            </a:r>
            <a:endParaRPr>
              <a:solidFill>
                <a:srgbClr val="F2F2F2"/>
              </a:solidFill>
              <a:latin typeface="Fira Sans Condensed"/>
              <a:ea typeface="Fira Sans Condensed"/>
              <a:cs typeface="Fira Sans Condensed"/>
              <a:sym typeface="Fira Sans Condensed"/>
            </a:endParaRPr>
          </a:p>
          <a:p>
            <a:pPr indent="-317500" lvl="0" marL="457200" rtl="0" algn="l">
              <a:lnSpc>
                <a:spcPct val="150000"/>
              </a:lnSpc>
              <a:spcBef>
                <a:spcPts val="1200"/>
              </a:spcBef>
              <a:spcAft>
                <a:spcPts val="0"/>
              </a:spcAft>
              <a:buClr>
                <a:srgbClr val="FFFF00"/>
              </a:buClr>
              <a:buSzPts val="1400"/>
              <a:buFont typeface="Fira Sans Condensed"/>
              <a:buChar char="●"/>
            </a:pPr>
            <a:r>
              <a:rPr lang="en">
                <a:solidFill>
                  <a:srgbClr val="FFFF00"/>
                </a:solidFill>
                <a:latin typeface="Fira Sans Condensed"/>
                <a:ea typeface="Fira Sans Condensed"/>
                <a:cs typeface="Fira Sans Condensed"/>
                <a:sym typeface="Fira Sans Condensed"/>
              </a:rPr>
              <a:t>Approach:  </a:t>
            </a:r>
            <a:r>
              <a:rPr lang="en">
                <a:solidFill>
                  <a:srgbClr val="F2F2F2"/>
                </a:solidFill>
                <a:latin typeface="Fira Sans Condensed"/>
                <a:ea typeface="Fira Sans Condensed"/>
                <a:cs typeface="Fira Sans Condensed"/>
                <a:sym typeface="Fira Sans Condensed"/>
              </a:rPr>
              <a:t>1. Symbolic Regression    2. Sparse regression</a:t>
            </a:r>
            <a:endParaRPr>
              <a:solidFill>
                <a:srgbClr val="F2F2F2"/>
              </a:solidFill>
              <a:latin typeface="Fira Sans Condensed"/>
              <a:ea typeface="Fira Sans Condensed"/>
              <a:cs typeface="Fira Sans Condensed"/>
              <a:sym typeface="Fira Sans Condensed"/>
            </a:endParaRPr>
          </a:p>
          <a:p>
            <a:pPr indent="-317500" lvl="0" marL="457200" rtl="0" algn="l">
              <a:lnSpc>
                <a:spcPct val="150000"/>
              </a:lnSpc>
              <a:spcBef>
                <a:spcPts val="0"/>
              </a:spcBef>
              <a:spcAft>
                <a:spcPts val="0"/>
              </a:spcAft>
              <a:buClr>
                <a:srgbClr val="FFFFFF"/>
              </a:buClr>
              <a:buSzPts val="1400"/>
              <a:buFont typeface="Arial"/>
              <a:buChar char="●"/>
            </a:pPr>
            <a:r>
              <a:rPr lang="en">
                <a:solidFill>
                  <a:srgbClr val="FFFFFF"/>
                </a:solidFill>
                <a:latin typeface="Fira Sans Condensed"/>
                <a:ea typeface="Fira Sans Condensed"/>
                <a:cs typeface="Fira Sans Condensed"/>
                <a:sym typeface="Fira Sans Condensed"/>
              </a:rPr>
              <a:t>In this work, rather than using symbolic regression , </a:t>
            </a:r>
            <a:r>
              <a:rPr b="1" lang="en">
                <a:solidFill>
                  <a:srgbClr val="FFFFFF"/>
                </a:solidFill>
                <a:latin typeface="Fira Sans Condensed"/>
                <a:ea typeface="Fira Sans Condensed"/>
                <a:cs typeface="Fira Sans Condensed"/>
                <a:sym typeface="Fira Sans Condensed"/>
              </a:rPr>
              <a:t>a sparse optimization method</a:t>
            </a:r>
            <a:r>
              <a:rPr lang="en">
                <a:solidFill>
                  <a:srgbClr val="FFFFFF"/>
                </a:solidFill>
                <a:latin typeface="Fira Sans Condensed"/>
                <a:ea typeface="Fira Sans Condensed"/>
                <a:cs typeface="Fira Sans Condensed"/>
                <a:sym typeface="Fira Sans Condensed"/>
              </a:rPr>
              <a:t> is proposed for identifying the underlying PDE to a given data set.  Learning algorithm for this uses </a:t>
            </a:r>
            <a:r>
              <a:rPr b="1" lang="en">
                <a:solidFill>
                  <a:srgbClr val="FFFFFF"/>
                </a:solidFill>
                <a:latin typeface="Fira Sans Condensed"/>
                <a:ea typeface="Fira Sans Condensed"/>
                <a:cs typeface="Fira Sans Condensed"/>
                <a:sym typeface="Fira Sans Condensed"/>
              </a:rPr>
              <a:t>sparse optimization</a:t>
            </a:r>
            <a:r>
              <a:rPr lang="en">
                <a:solidFill>
                  <a:srgbClr val="FFFFFF"/>
                </a:solidFill>
                <a:latin typeface="Fira Sans Condensed"/>
                <a:ea typeface="Fira Sans Condensed"/>
                <a:cs typeface="Fira Sans Condensed"/>
                <a:sym typeface="Fira Sans Condensed"/>
              </a:rPr>
              <a:t> for feature selection and parameter estimation.</a:t>
            </a:r>
            <a:endParaRPr>
              <a:solidFill>
                <a:srgbClr val="FFFFFF"/>
              </a:solidFill>
              <a:latin typeface="Fira Sans Condensed"/>
              <a:ea typeface="Fira Sans Condensed"/>
              <a:cs typeface="Fira Sans Condensed"/>
              <a:sym typeface="Fira Sans Condensed"/>
            </a:endParaRPr>
          </a:p>
          <a:p>
            <a:pPr indent="-311150" lvl="0" marL="457200" rtl="0" algn="l">
              <a:lnSpc>
                <a:spcPct val="150000"/>
              </a:lnSpc>
              <a:spcBef>
                <a:spcPts val="0"/>
              </a:spcBef>
              <a:spcAft>
                <a:spcPts val="0"/>
              </a:spcAft>
              <a:buClr>
                <a:srgbClr val="FFFFFF"/>
              </a:buClr>
              <a:buSzPts val="1300"/>
              <a:buFont typeface="Arial"/>
              <a:buChar char="●"/>
            </a:pPr>
            <a:r>
              <a:rPr lang="en">
                <a:solidFill>
                  <a:srgbClr val="FFFFFF"/>
                </a:solidFill>
                <a:latin typeface="Fira Sans Condensed"/>
                <a:ea typeface="Fira Sans Condensed"/>
                <a:cs typeface="Fira Sans Condensed"/>
                <a:sym typeface="Fira Sans Condensed"/>
              </a:rPr>
              <a:t>Sparse optimization theory deals with sparse solutions for systems of linear equations. </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38"/>
          <p:cNvSpPr txBox="1"/>
          <p:nvPr>
            <p:ph type="ctrTitle"/>
          </p:nvPr>
        </p:nvSpPr>
        <p:spPr>
          <a:xfrm>
            <a:off x="720000" y="1139150"/>
            <a:ext cx="6957000" cy="65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solidFill>
                  <a:srgbClr val="FFFFFF"/>
                </a:solidFill>
                <a:latin typeface="Montserrat"/>
                <a:ea typeface="Montserrat"/>
                <a:cs typeface="Montserrat"/>
                <a:sym typeface="Montserrat"/>
              </a:rPr>
              <a:t>L1 Norm and L1 Regularisation </a:t>
            </a:r>
            <a:endParaRPr sz="3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88" name="Google Shape;288;p38"/>
          <p:cNvSpPr txBox="1"/>
          <p:nvPr>
            <p:ph idx="1" type="subTitle"/>
          </p:nvPr>
        </p:nvSpPr>
        <p:spPr>
          <a:xfrm>
            <a:off x="720000" y="820700"/>
            <a:ext cx="6665100" cy="38928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1200"/>
              </a:spcBef>
              <a:spcAft>
                <a:spcPts val="0"/>
              </a:spcAft>
              <a:buClr>
                <a:srgbClr val="FFFFFF"/>
              </a:buClr>
              <a:buSzPts val="1700"/>
              <a:buFont typeface="Fira Sans Condensed"/>
              <a:buChar char="●"/>
            </a:pPr>
            <a:r>
              <a:rPr b="1" lang="en">
                <a:solidFill>
                  <a:srgbClr val="FFFF00"/>
                </a:solidFill>
                <a:latin typeface="Fira Sans Condensed"/>
                <a:ea typeface="Fira Sans Condensed"/>
                <a:cs typeface="Fira Sans Condensed"/>
                <a:sym typeface="Fira Sans Condensed"/>
              </a:rPr>
              <a:t>L1 Norm</a:t>
            </a:r>
            <a:r>
              <a:rPr b="1" lang="en">
                <a:solidFill>
                  <a:srgbClr val="FFFFFF"/>
                </a:solidFill>
                <a:latin typeface="Fira Sans Condensed"/>
                <a:ea typeface="Fira Sans Condensed"/>
                <a:cs typeface="Fira Sans Condensed"/>
                <a:sym typeface="Fira Sans Condensed"/>
              </a:rPr>
              <a:t>:   ||A||</a:t>
            </a:r>
            <a:r>
              <a:rPr b="1" baseline="-25000" lang="en">
                <a:solidFill>
                  <a:srgbClr val="FFFFFF"/>
                </a:solidFill>
                <a:latin typeface="Fira Sans Condensed"/>
                <a:ea typeface="Fira Sans Condensed"/>
                <a:cs typeface="Fira Sans Condensed"/>
                <a:sym typeface="Fira Sans Condensed"/>
              </a:rPr>
              <a:t>1</a:t>
            </a:r>
            <a:r>
              <a:rPr b="1" lang="en">
                <a:solidFill>
                  <a:srgbClr val="FFFFFF"/>
                </a:solidFill>
                <a:latin typeface="Fira Sans Condensed"/>
                <a:ea typeface="Fira Sans Condensed"/>
                <a:cs typeface="Fira Sans Condensed"/>
                <a:sym typeface="Fira Sans Condensed"/>
              </a:rPr>
              <a:t> = Σ|A</a:t>
            </a:r>
            <a:r>
              <a:rPr b="1" baseline="-25000" lang="en">
                <a:solidFill>
                  <a:srgbClr val="FFFFFF"/>
                </a:solidFill>
                <a:latin typeface="Fira Sans Condensed"/>
                <a:ea typeface="Fira Sans Condensed"/>
                <a:cs typeface="Fira Sans Condensed"/>
                <a:sym typeface="Fira Sans Condensed"/>
              </a:rPr>
              <a:t>i</a:t>
            </a:r>
            <a:r>
              <a:rPr b="1" lang="en">
                <a:solidFill>
                  <a:srgbClr val="FFFFFF"/>
                </a:solidFill>
                <a:latin typeface="Fira Sans Condensed"/>
                <a:ea typeface="Fira Sans Condensed"/>
                <a:cs typeface="Fira Sans Condensed"/>
                <a:sym typeface="Fira Sans Condensed"/>
              </a:rPr>
              <a:t>|</a:t>
            </a:r>
            <a:endParaRPr b="1">
              <a:solidFill>
                <a:srgbClr val="FFFFFF"/>
              </a:solidFill>
              <a:latin typeface="Fira Sans Condensed"/>
              <a:ea typeface="Fira Sans Condensed"/>
              <a:cs typeface="Fira Sans Condensed"/>
              <a:sym typeface="Fira Sans Condensed"/>
            </a:endParaRPr>
          </a:p>
          <a:p>
            <a:pPr indent="-317500" lvl="0" marL="457200" rtl="0" algn="l">
              <a:lnSpc>
                <a:spcPct val="115000"/>
              </a:lnSpc>
              <a:spcBef>
                <a:spcPts val="0"/>
              </a:spcBef>
              <a:spcAft>
                <a:spcPts val="0"/>
              </a:spcAft>
              <a:buClr>
                <a:srgbClr val="FFFF00"/>
              </a:buClr>
              <a:buSzPts val="1400"/>
              <a:buFont typeface="Jura"/>
              <a:buChar char="●"/>
            </a:pPr>
            <a:r>
              <a:rPr b="1" lang="en">
                <a:solidFill>
                  <a:srgbClr val="FFFF00"/>
                </a:solidFill>
                <a:latin typeface="Fira Sans Condensed"/>
                <a:ea typeface="Fira Sans Condensed"/>
                <a:cs typeface="Fira Sans Condensed"/>
                <a:sym typeface="Fira Sans Condensed"/>
              </a:rPr>
              <a:t>LASSO Regression </a:t>
            </a:r>
            <a:r>
              <a:rPr lang="en">
                <a:solidFill>
                  <a:srgbClr val="F2F2F2"/>
                </a:solidFill>
                <a:latin typeface="Fira Sans Condensed"/>
                <a:ea typeface="Fira Sans Condensed"/>
                <a:cs typeface="Fira Sans Condensed"/>
                <a:sym typeface="Fira Sans Condensed"/>
              </a:rPr>
              <a:t>is commonly used in data fitting, with the L1 norm on the unknown coefficients.</a:t>
            </a:r>
            <a:endParaRPr>
              <a:solidFill>
                <a:srgbClr val="F2F2F2"/>
              </a:solidFill>
              <a:latin typeface="Fira Sans Condensed"/>
              <a:ea typeface="Fira Sans Condensed"/>
              <a:cs typeface="Fira Sans Condensed"/>
              <a:sym typeface="Fira Sans Condensed"/>
            </a:endParaRPr>
          </a:p>
          <a:p>
            <a:pPr indent="-317500" lvl="0" marL="457200" rtl="0" algn="l">
              <a:lnSpc>
                <a:spcPct val="115000"/>
              </a:lnSpc>
              <a:spcBef>
                <a:spcPts val="0"/>
              </a:spcBef>
              <a:spcAft>
                <a:spcPts val="0"/>
              </a:spcAft>
              <a:buClr>
                <a:srgbClr val="F2F2F2"/>
              </a:buClr>
              <a:buSzPts val="1400"/>
              <a:buFont typeface="Fira Sans Condensed"/>
              <a:buChar char="●"/>
            </a:pPr>
            <a:r>
              <a:rPr lang="en">
                <a:solidFill>
                  <a:srgbClr val="F2F2F2"/>
                </a:solidFill>
                <a:latin typeface="Fira Sans Condensed"/>
                <a:ea typeface="Fira Sans Condensed"/>
                <a:cs typeface="Fira Sans Condensed"/>
                <a:sym typeface="Fira Sans Condensed"/>
              </a:rPr>
              <a:t>It is basically </a:t>
            </a:r>
            <a:r>
              <a:rPr lang="en">
                <a:solidFill>
                  <a:srgbClr val="FFFF00"/>
                </a:solidFill>
                <a:latin typeface="Fira Sans Condensed"/>
                <a:ea typeface="Fira Sans Condensed"/>
                <a:cs typeface="Fira Sans Condensed"/>
                <a:sym typeface="Fira Sans Condensed"/>
              </a:rPr>
              <a:t>L1 Regularization</a:t>
            </a:r>
            <a:r>
              <a:rPr lang="en">
                <a:solidFill>
                  <a:srgbClr val="F2F2F2"/>
                </a:solidFill>
                <a:latin typeface="Fira Sans Condensed"/>
                <a:ea typeface="Fira Sans Condensed"/>
                <a:cs typeface="Fira Sans Condensed"/>
                <a:sym typeface="Fira Sans Condensed"/>
              </a:rPr>
              <a:t>:</a:t>
            </a:r>
            <a:endParaRPr>
              <a:solidFill>
                <a:srgbClr val="F2F2F2"/>
              </a:solidFill>
              <a:latin typeface="Fira Sans Condensed"/>
              <a:ea typeface="Fira Sans Condensed"/>
              <a:cs typeface="Fira Sans Condensed"/>
              <a:sym typeface="Fira Sans Condensed"/>
            </a:endParaRPr>
          </a:p>
          <a:p>
            <a:pPr indent="0" lvl="0" marL="457200" rtl="0" algn="l">
              <a:lnSpc>
                <a:spcPct val="115000"/>
              </a:lnSpc>
              <a:spcBef>
                <a:spcPts val="1200"/>
              </a:spcBef>
              <a:spcAft>
                <a:spcPts val="0"/>
              </a:spcAft>
              <a:buNone/>
            </a:pPr>
            <a:r>
              <a:rPr lang="en">
                <a:solidFill>
                  <a:srgbClr val="F2F2F2"/>
                </a:solidFill>
                <a:latin typeface="Fira Sans Condensed"/>
                <a:ea typeface="Fira Sans Condensed"/>
                <a:cs typeface="Fira Sans Condensed"/>
                <a:sym typeface="Fira Sans Condensed"/>
              </a:rPr>
              <a:t>                  </a:t>
            </a:r>
            <a:r>
              <a:rPr b="1" lang="en">
                <a:solidFill>
                  <a:srgbClr val="F2F2F2"/>
                </a:solidFill>
                <a:latin typeface="Fira Sans Condensed"/>
                <a:ea typeface="Fira Sans Condensed"/>
                <a:cs typeface="Fira Sans Condensed"/>
                <a:sym typeface="Fira Sans Condensed"/>
              </a:rPr>
              <a:t>    (1/n) </a:t>
            </a:r>
            <a:r>
              <a:rPr b="1" lang="en">
                <a:solidFill>
                  <a:srgbClr val="FFFFFF"/>
                </a:solidFill>
                <a:latin typeface="Fira Sans Condensed"/>
                <a:ea typeface="Fira Sans Condensed"/>
                <a:cs typeface="Fira Sans Condensed"/>
                <a:sym typeface="Fira Sans Condensed"/>
              </a:rPr>
              <a:t>Σ(y</a:t>
            </a:r>
            <a:r>
              <a:rPr b="1" baseline="-25000" lang="en">
                <a:solidFill>
                  <a:srgbClr val="FFFFFF"/>
                </a:solidFill>
                <a:latin typeface="Fira Sans Condensed"/>
                <a:ea typeface="Fira Sans Condensed"/>
                <a:cs typeface="Fira Sans Condensed"/>
                <a:sym typeface="Fira Sans Condensed"/>
              </a:rPr>
              <a:t>i</a:t>
            </a:r>
            <a:r>
              <a:rPr b="1" lang="en">
                <a:solidFill>
                  <a:srgbClr val="FFFFFF"/>
                </a:solidFill>
                <a:latin typeface="Fira Sans Condensed"/>
                <a:ea typeface="Fira Sans Condensed"/>
                <a:cs typeface="Fira Sans Condensed"/>
                <a:sym typeface="Fira Sans Condensed"/>
              </a:rPr>
              <a:t>-h</a:t>
            </a:r>
            <a:r>
              <a:rPr b="1" baseline="-25000" lang="en">
                <a:solidFill>
                  <a:srgbClr val="FFFFFF"/>
                </a:solidFill>
                <a:latin typeface="Fira Sans Condensed"/>
                <a:ea typeface="Fira Sans Condensed"/>
                <a:cs typeface="Fira Sans Condensed"/>
                <a:sym typeface="Fira Sans Condensed"/>
              </a:rPr>
              <a:t>ϴ</a:t>
            </a:r>
            <a:r>
              <a:rPr b="1" lang="en">
                <a:solidFill>
                  <a:srgbClr val="FFFFFF"/>
                </a:solidFill>
                <a:latin typeface="Fira Sans Condensed"/>
                <a:ea typeface="Fira Sans Condensed"/>
                <a:cs typeface="Fira Sans Condensed"/>
                <a:sym typeface="Fira Sans Condensed"/>
              </a:rPr>
              <a:t>(x</a:t>
            </a:r>
            <a:r>
              <a:rPr b="1" baseline="-25000" lang="en">
                <a:solidFill>
                  <a:srgbClr val="FFFFFF"/>
                </a:solidFill>
                <a:latin typeface="Fira Sans Condensed"/>
                <a:ea typeface="Fira Sans Condensed"/>
                <a:cs typeface="Fira Sans Condensed"/>
                <a:sym typeface="Fira Sans Condensed"/>
              </a:rPr>
              <a:t>i</a:t>
            </a:r>
            <a:r>
              <a:rPr b="1" lang="en">
                <a:solidFill>
                  <a:srgbClr val="FFFFFF"/>
                </a:solidFill>
                <a:latin typeface="Fira Sans Condensed"/>
                <a:ea typeface="Fira Sans Condensed"/>
                <a:cs typeface="Fira Sans Condensed"/>
                <a:sym typeface="Fira Sans Condensed"/>
              </a:rPr>
              <a:t>))</a:t>
            </a:r>
            <a:r>
              <a:rPr b="1" baseline="30000" lang="en">
                <a:solidFill>
                  <a:srgbClr val="FFFFFF"/>
                </a:solidFill>
                <a:latin typeface="Fira Sans Condensed"/>
                <a:ea typeface="Fira Sans Condensed"/>
                <a:cs typeface="Fira Sans Condensed"/>
                <a:sym typeface="Fira Sans Condensed"/>
              </a:rPr>
              <a:t>2 </a:t>
            </a:r>
            <a:r>
              <a:rPr b="1" lang="en">
                <a:solidFill>
                  <a:srgbClr val="FFFFFF"/>
                </a:solidFill>
                <a:latin typeface="Fira Sans Condensed"/>
                <a:ea typeface="Fira Sans Condensed"/>
                <a:cs typeface="Fira Sans Condensed"/>
                <a:sym typeface="Fira Sans Condensed"/>
              </a:rPr>
              <a:t>+ λ Σ|θ</a:t>
            </a:r>
            <a:r>
              <a:rPr b="1" baseline="-25000" lang="en">
                <a:solidFill>
                  <a:srgbClr val="FFFFFF"/>
                </a:solidFill>
                <a:latin typeface="Fira Sans Condensed"/>
                <a:ea typeface="Fira Sans Condensed"/>
                <a:cs typeface="Fira Sans Condensed"/>
                <a:sym typeface="Fira Sans Condensed"/>
              </a:rPr>
              <a:t>i</a:t>
            </a:r>
            <a:r>
              <a:rPr b="1" lang="en">
                <a:solidFill>
                  <a:srgbClr val="FFFFFF"/>
                </a:solidFill>
                <a:latin typeface="Fira Sans Condensed"/>
                <a:ea typeface="Fira Sans Condensed"/>
                <a:cs typeface="Fira Sans Condensed"/>
                <a:sym typeface="Fira Sans Condensed"/>
              </a:rPr>
              <a:t>|</a:t>
            </a:r>
            <a:endParaRPr b="1">
              <a:solidFill>
                <a:srgbClr val="FFFFFF"/>
              </a:solidFill>
              <a:latin typeface="Fira Sans Condensed"/>
              <a:ea typeface="Fira Sans Condensed"/>
              <a:cs typeface="Fira Sans Condensed"/>
              <a:sym typeface="Fira Sans Condensed"/>
            </a:endParaRPr>
          </a:p>
          <a:p>
            <a:pPr indent="0" lvl="0" marL="457200" rtl="0" algn="l">
              <a:lnSpc>
                <a:spcPct val="115000"/>
              </a:lnSpc>
              <a:spcBef>
                <a:spcPts val="1200"/>
              </a:spcBef>
              <a:spcAft>
                <a:spcPts val="0"/>
              </a:spcAft>
              <a:buNone/>
            </a:pPr>
            <a:r>
              <a:rPr lang="en">
                <a:solidFill>
                  <a:srgbClr val="FFFFFF"/>
                </a:solidFill>
                <a:latin typeface="Fira Sans Condensed"/>
                <a:ea typeface="Fira Sans Condensed"/>
                <a:cs typeface="Fira Sans Condensed"/>
                <a:sym typeface="Fira Sans Condensed"/>
              </a:rPr>
              <a:t>Here λ is balancing parameter.</a:t>
            </a:r>
            <a:endParaRPr>
              <a:solidFill>
                <a:srgbClr val="FFFFFF"/>
              </a:solidFill>
              <a:latin typeface="Fira Sans Condensed"/>
              <a:ea typeface="Fira Sans Condensed"/>
              <a:cs typeface="Fira Sans Condensed"/>
              <a:sym typeface="Fira Sans Condensed"/>
            </a:endParaRPr>
          </a:p>
          <a:p>
            <a:pPr indent="-317500" lvl="0" marL="457200" rtl="0" algn="l">
              <a:lnSpc>
                <a:spcPct val="115000"/>
              </a:lnSpc>
              <a:spcBef>
                <a:spcPts val="1200"/>
              </a:spcBef>
              <a:spcAft>
                <a:spcPts val="0"/>
              </a:spcAft>
              <a:buClr>
                <a:srgbClr val="FFFFFF"/>
              </a:buClr>
              <a:buSzPts val="1400"/>
              <a:buFont typeface="Fira Sans Condensed"/>
              <a:buChar char="●"/>
            </a:pPr>
            <a:r>
              <a:rPr lang="en">
                <a:solidFill>
                  <a:srgbClr val="FFFFFF"/>
                </a:solidFill>
                <a:latin typeface="Fira Sans Condensed"/>
                <a:ea typeface="Fira Sans Condensed"/>
                <a:cs typeface="Fira Sans Condensed"/>
                <a:sym typeface="Fira Sans Condensed"/>
              </a:rPr>
              <a:t>The </a:t>
            </a:r>
            <a:r>
              <a:rPr i="1" lang="en">
                <a:solidFill>
                  <a:srgbClr val="FFFFFF"/>
                </a:solidFill>
                <a:latin typeface="Fira Sans Condensed"/>
                <a:ea typeface="Fira Sans Condensed"/>
                <a:cs typeface="Fira Sans Condensed"/>
                <a:sym typeface="Fira Sans Condensed"/>
              </a:rPr>
              <a:t>L</a:t>
            </a:r>
            <a:r>
              <a:rPr lang="en" sz="1200">
                <a:solidFill>
                  <a:srgbClr val="FFFFFF"/>
                </a:solidFill>
                <a:latin typeface="Fira Sans Condensed"/>
                <a:ea typeface="Fira Sans Condensed"/>
                <a:cs typeface="Fira Sans Condensed"/>
                <a:sym typeface="Fira Sans Condensed"/>
              </a:rPr>
              <a:t>1 </a:t>
            </a:r>
            <a:r>
              <a:rPr lang="en">
                <a:solidFill>
                  <a:srgbClr val="FFFFFF"/>
                </a:solidFill>
                <a:latin typeface="Fira Sans Condensed"/>
                <a:ea typeface="Fira Sans Condensed"/>
                <a:cs typeface="Fira Sans Condensed"/>
                <a:sym typeface="Fira Sans Condensed"/>
              </a:rPr>
              <a:t>norm is used to penalize the number of non-zero coefficients in order to promote coefficient sparsity.</a:t>
            </a:r>
            <a:endParaRPr>
              <a:solidFill>
                <a:srgbClr val="FFFFFF"/>
              </a:solidFill>
              <a:latin typeface="Fira Sans Condensed"/>
              <a:ea typeface="Fira Sans Condensed"/>
              <a:cs typeface="Fira Sans Condensed"/>
              <a:sym typeface="Fira Sans Condensed"/>
            </a:endParaRPr>
          </a:p>
          <a:p>
            <a:pPr indent="-317500" lvl="0" marL="457200" rtl="0" algn="l">
              <a:lnSpc>
                <a:spcPct val="115000"/>
              </a:lnSpc>
              <a:spcBef>
                <a:spcPts val="0"/>
              </a:spcBef>
              <a:spcAft>
                <a:spcPts val="0"/>
              </a:spcAft>
              <a:buClr>
                <a:srgbClr val="FFFFFF"/>
              </a:buClr>
              <a:buSzPts val="1400"/>
              <a:buFont typeface="Jura"/>
              <a:buChar char="●"/>
            </a:pPr>
            <a:r>
              <a:rPr lang="en">
                <a:solidFill>
                  <a:srgbClr val="FFFFFF"/>
                </a:solidFill>
                <a:latin typeface="Fira Sans Condensed"/>
                <a:ea typeface="Fira Sans Condensed"/>
                <a:cs typeface="Fira Sans Condensed"/>
                <a:sym typeface="Fira Sans Condensed"/>
              </a:rPr>
              <a:t> The L1 norm is often used as a proxy for sparsity.</a:t>
            </a:r>
            <a:endParaRPr sz="1300">
              <a:solidFill>
                <a:srgbClr val="FFFFFF"/>
              </a:solidFill>
              <a:latin typeface="Fira Sans Condensed"/>
              <a:ea typeface="Fira Sans Condensed"/>
              <a:cs typeface="Fira Sans Condensed"/>
              <a:sym typeface="Fira Sans Condensed"/>
            </a:endParaRPr>
          </a:p>
          <a:p>
            <a:pPr indent="0" lvl="0" marL="0" rtl="0" algn="l">
              <a:spcBef>
                <a:spcPts val="12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39"/>
          <p:cNvSpPr txBox="1"/>
          <p:nvPr>
            <p:ph type="ctrTitle"/>
          </p:nvPr>
        </p:nvSpPr>
        <p:spPr>
          <a:xfrm>
            <a:off x="720000" y="483600"/>
            <a:ext cx="6647400" cy="50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3000">
                <a:solidFill>
                  <a:srgbClr val="FFFFFF"/>
                </a:solidFill>
                <a:latin typeface="Montserrat ExtraBold"/>
                <a:ea typeface="Montserrat ExtraBold"/>
                <a:cs typeface="Montserrat ExtraBold"/>
                <a:sym typeface="Montserrat ExtraBold"/>
              </a:rPr>
              <a:t>Motivation and Model</a:t>
            </a:r>
            <a:endParaRPr b="0" sz="3000">
              <a:solidFill>
                <a:srgbClr val="FFFFFF"/>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2000">
              <a:latin typeface="Montserrat"/>
              <a:ea typeface="Montserrat"/>
              <a:cs typeface="Montserrat"/>
              <a:sym typeface="Montserrat"/>
            </a:endParaRPr>
          </a:p>
        </p:txBody>
      </p:sp>
      <p:sp>
        <p:nvSpPr>
          <p:cNvPr id="294" name="Google Shape;294;p39"/>
          <p:cNvSpPr txBox="1"/>
          <p:nvPr>
            <p:ph idx="1" type="subTitle"/>
          </p:nvPr>
        </p:nvSpPr>
        <p:spPr>
          <a:xfrm>
            <a:off x="571500" y="698575"/>
            <a:ext cx="8441100" cy="4275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7CD5F3"/>
                </a:solidFill>
                <a:latin typeface="Fira Sans Condensed"/>
                <a:ea typeface="Fira Sans Condensed"/>
                <a:cs typeface="Fira Sans Condensed"/>
                <a:sym typeface="Fira Sans Condensed"/>
              </a:rPr>
              <a:t> We will derive the proposed method for a specific example.   Consider the viscous Burgers’ equation given by:	</a:t>
            </a:r>
            <a:endParaRPr sz="1300">
              <a:solidFill>
                <a:srgbClr val="7CD5F3"/>
              </a:solidFill>
              <a:latin typeface="Fira Sans Condensed"/>
              <a:ea typeface="Fira Sans Condensed"/>
              <a:cs typeface="Fira Sans Condensed"/>
              <a:sym typeface="Fira Sans Condensed"/>
            </a:endParaRPr>
          </a:p>
          <a:p>
            <a:pPr indent="0" lvl="0" marL="0" rtl="0" algn="ctr">
              <a:lnSpc>
                <a:spcPct val="115000"/>
              </a:lnSpc>
              <a:spcBef>
                <a:spcPts val="0"/>
              </a:spcBef>
              <a:spcAft>
                <a:spcPts val="0"/>
              </a:spcAft>
              <a:buNone/>
            </a:pPr>
            <a:r>
              <a:rPr lang="en" sz="1300">
                <a:solidFill>
                  <a:srgbClr val="FFFFFF"/>
                </a:solidFill>
                <a:latin typeface="Fira Sans Condensed"/>
                <a:ea typeface="Fira Sans Condensed"/>
                <a:cs typeface="Fira Sans Condensed"/>
                <a:sym typeface="Fira Sans Condensed"/>
              </a:rPr>
              <a:t>u</a:t>
            </a:r>
            <a:r>
              <a:rPr baseline="-25000" lang="en" sz="1300">
                <a:solidFill>
                  <a:srgbClr val="FFFFFF"/>
                </a:solidFill>
                <a:latin typeface="Fira Sans Condensed"/>
                <a:ea typeface="Fira Sans Condensed"/>
                <a:cs typeface="Fira Sans Condensed"/>
                <a:sym typeface="Fira Sans Condensed"/>
              </a:rPr>
              <a:t>t</a:t>
            </a:r>
            <a:r>
              <a:rPr lang="en" sz="1300">
                <a:solidFill>
                  <a:srgbClr val="FFFFFF"/>
                </a:solidFill>
                <a:latin typeface="Fira Sans Condensed"/>
                <a:ea typeface="Fira Sans Condensed"/>
                <a:cs typeface="Fira Sans Condensed"/>
                <a:sym typeface="Fira Sans Condensed"/>
              </a:rPr>
              <a:t> = (u</a:t>
            </a:r>
            <a:r>
              <a:rPr baseline="30000" lang="en" sz="1300">
                <a:solidFill>
                  <a:srgbClr val="FFFFFF"/>
                </a:solidFill>
                <a:latin typeface="Fira Sans Condensed"/>
                <a:ea typeface="Fira Sans Condensed"/>
                <a:cs typeface="Fira Sans Condensed"/>
                <a:sym typeface="Fira Sans Condensed"/>
              </a:rPr>
              <a:t>2</a:t>
            </a:r>
            <a:r>
              <a:rPr lang="en" sz="1300">
                <a:solidFill>
                  <a:srgbClr val="FFFFFF"/>
                </a:solidFill>
                <a:latin typeface="Fira Sans Condensed"/>
                <a:ea typeface="Fira Sans Condensed"/>
                <a:cs typeface="Fira Sans Condensed"/>
                <a:sym typeface="Fira Sans Condensed"/>
              </a:rPr>
              <a:t>/2)</a:t>
            </a:r>
            <a:r>
              <a:rPr baseline="-25000" lang="en" sz="1300">
                <a:solidFill>
                  <a:srgbClr val="FFFFFF"/>
                </a:solidFill>
                <a:latin typeface="Fira Sans Condensed"/>
                <a:ea typeface="Fira Sans Condensed"/>
                <a:cs typeface="Fira Sans Condensed"/>
                <a:sym typeface="Fira Sans Condensed"/>
              </a:rPr>
              <a:t>x</a:t>
            </a:r>
            <a:r>
              <a:rPr lang="en" sz="1300">
                <a:solidFill>
                  <a:srgbClr val="FFFFFF"/>
                </a:solidFill>
                <a:latin typeface="Fira Sans Condensed"/>
                <a:ea typeface="Fira Sans Condensed"/>
                <a:cs typeface="Fira Sans Condensed"/>
                <a:sym typeface="Fira Sans Condensed"/>
              </a:rPr>
              <a:t>+vu</a:t>
            </a:r>
            <a:r>
              <a:rPr baseline="-25000" lang="en" sz="1300">
                <a:solidFill>
                  <a:srgbClr val="FFFFFF"/>
                </a:solidFill>
                <a:latin typeface="Fira Sans Condensed"/>
                <a:ea typeface="Fira Sans Condensed"/>
                <a:cs typeface="Fira Sans Condensed"/>
                <a:sym typeface="Fira Sans Condensed"/>
              </a:rPr>
              <a:t>xx</a:t>
            </a:r>
            <a:endParaRPr baseline="-25000" sz="1300">
              <a:solidFill>
                <a:srgbClr val="FFFFFF"/>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lang="en" sz="1300">
                <a:solidFill>
                  <a:srgbClr val="7CD5F3"/>
                </a:solidFill>
                <a:latin typeface="Fira Sans Condensed"/>
                <a:ea typeface="Fira Sans Condensed"/>
                <a:cs typeface="Fira Sans Condensed"/>
                <a:sym typeface="Fira Sans Condensed"/>
              </a:rPr>
              <a:t>Assume that the form of the equation is unknown, and instead we consider the general form for second-order PDEs with quadratic nonlinearity (in space). </a:t>
            </a:r>
            <a:endParaRPr sz="1300">
              <a:solidFill>
                <a:srgbClr val="7CD5F3"/>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lang="en" sz="1200">
                <a:solidFill>
                  <a:srgbClr val="7CD5F3"/>
                </a:solidFill>
                <a:latin typeface="Fira Sans Condensed"/>
                <a:ea typeface="Fira Sans Condensed"/>
                <a:cs typeface="Fira Sans Condensed"/>
                <a:sym typeface="Fira Sans Condensed"/>
              </a:rPr>
              <a:t>                                  </a:t>
            </a:r>
            <a:r>
              <a:rPr b="1" lang="en" sz="1300">
                <a:solidFill>
                  <a:srgbClr val="FFFFFF"/>
                </a:solidFill>
                <a:latin typeface="Fira Sans Condensed"/>
                <a:ea typeface="Fira Sans Condensed"/>
                <a:cs typeface="Fira Sans Condensed"/>
                <a:sym typeface="Fira Sans Condensed"/>
              </a:rPr>
              <a:t>u</a:t>
            </a:r>
            <a:r>
              <a:rPr b="1" baseline="-25000" lang="en" sz="1300">
                <a:solidFill>
                  <a:srgbClr val="FFFFFF"/>
                </a:solidFill>
                <a:latin typeface="Fira Sans Condensed"/>
                <a:ea typeface="Fira Sans Condensed"/>
                <a:cs typeface="Fira Sans Condensed"/>
                <a:sym typeface="Fira Sans Condensed"/>
              </a:rPr>
              <a:t>t</a:t>
            </a:r>
            <a:r>
              <a:rPr b="1" lang="en" sz="1300">
                <a:solidFill>
                  <a:srgbClr val="FFFFFF"/>
                </a:solidFill>
                <a:latin typeface="Fira Sans Condensed"/>
                <a:ea typeface="Fira Sans Condensed"/>
                <a:cs typeface="Fira Sans Condensed"/>
                <a:sym typeface="Fira Sans Condensed"/>
              </a:rPr>
              <a:t> = α</a:t>
            </a:r>
            <a:r>
              <a:rPr b="1" baseline="-25000" lang="en" sz="1300">
                <a:solidFill>
                  <a:srgbClr val="FFFFFF"/>
                </a:solidFill>
                <a:latin typeface="Fira Sans Condensed"/>
                <a:ea typeface="Fira Sans Condensed"/>
                <a:cs typeface="Fira Sans Condensed"/>
                <a:sym typeface="Fira Sans Condensed"/>
              </a:rPr>
              <a:t>1</a:t>
            </a:r>
            <a:r>
              <a:rPr b="1" lang="en" sz="1300">
                <a:solidFill>
                  <a:srgbClr val="FFFFFF"/>
                </a:solidFill>
                <a:latin typeface="Fira Sans Condensed"/>
                <a:ea typeface="Fira Sans Condensed"/>
                <a:cs typeface="Fira Sans Condensed"/>
                <a:sym typeface="Fira Sans Condensed"/>
              </a:rPr>
              <a:t> + α</a:t>
            </a:r>
            <a:r>
              <a:rPr b="1" baseline="-25000" lang="en" sz="1300">
                <a:solidFill>
                  <a:srgbClr val="FFFFFF"/>
                </a:solidFill>
                <a:latin typeface="Fira Sans Condensed"/>
                <a:ea typeface="Fira Sans Condensed"/>
                <a:cs typeface="Fira Sans Condensed"/>
                <a:sym typeface="Fira Sans Condensed"/>
              </a:rPr>
              <a:t>2</a:t>
            </a:r>
            <a:r>
              <a:rPr b="1" lang="en" sz="1300">
                <a:solidFill>
                  <a:srgbClr val="FFFFFF"/>
                </a:solidFill>
                <a:latin typeface="Fira Sans Condensed"/>
                <a:ea typeface="Fira Sans Condensed"/>
                <a:cs typeface="Fira Sans Condensed"/>
                <a:sym typeface="Fira Sans Condensed"/>
              </a:rPr>
              <a:t>u + α</a:t>
            </a:r>
            <a:r>
              <a:rPr b="1" baseline="-25000" lang="en" sz="1300">
                <a:solidFill>
                  <a:srgbClr val="FFFFFF"/>
                </a:solidFill>
                <a:latin typeface="Fira Sans Condensed"/>
                <a:ea typeface="Fira Sans Condensed"/>
                <a:cs typeface="Fira Sans Condensed"/>
                <a:sym typeface="Fira Sans Condensed"/>
              </a:rPr>
              <a:t>3</a:t>
            </a:r>
            <a:r>
              <a:rPr b="1" lang="en" sz="1300">
                <a:solidFill>
                  <a:srgbClr val="FFFFFF"/>
                </a:solidFill>
                <a:latin typeface="Fira Sans Condensed"/>
                <a:ea typeface="Fira Sans Condensed"/>
                <a:cs typeface="Fira Sans Condensed"/>
                <a:sym typeface="Fira Sans Condensed"/>
              </a:rPr>
              <a:t>u</a:t>
            </a:r>
            <a:r>
              <a:rPr b="1" baseline="30000" lang="en" sz="1300">
                <a:solidFill>
                  <a:srgbClr val="FFFFFF"/>
                </a:solidFill>
                <a:latin typeface="Fira Sans Condensed"/>
                <a:ea typeface="Fira Sans Condensed"/>
                <a:cs typeface="Fira Sans Condensed"/>
                <a:sym typeface="Fira Sans Condensed"/>
              </a:rPr>
              <a:t>2</a:t>
            </a:r>
            <a:r>
              <a:rPr b="1" lang="en" sz="1300">
                <a:solidFill>
                  <a:srgbClr val="FFFFFF"/>
                </a:solidFill>
                <a:latin typeface="Fira Sans Condensed"/>
                <a:ea typeface="Fira Sans Condensed"/>
                <a:cs typeface="Fira Sans Condensed"/>
                <a:sym typeface="Fira Sans Condensed"/>
              </a:rPr>
              <a:t> + α</a:t>
            </a:r>
            <a:r>
              <a:rPr b="1" baseline="-25000" lang="en" sz="1300">
                <a:solidFill>
                  <a:srgbClr val="FFFFFF"/>
                </a:solidFill>
                <a:latin typeface="Fira Sans Condensed"/>
                <a:ea typeface="Fira Sans Condensed"/>
                <a:cs typeface="Fira Sans Condensed"/>
                <a:sym typeface="Fira Sans Condensed"/>
              </a:rPr>
              <a:t>4</a:t>
            </a:r>
            <a:r>
              <a:rPr b="1" lang="en" sz="1300">
                <a:solidFill>
                  <a:srgbClr val="FFFFFF"/>
                </a:solidFill>
                <a:latin typeface="Fira Sans Condensed"/>
                <a:ea typeface="Fira Sans Condensed"/>
                <a:cs typeface="Fira Sans Condensed"/>
                <a:sym typeface="Fira Sans Condensed"/>
              </a:rPr>
              <a:t>u</a:t>
            </a:r>
            <a:r>
              <a:rPr b="1" baseline="-25000" lang="en" sz="1300">
                <a:solidFill>
                  <a:srgbClr val="FFFFFF"/>
                </a:solidFill>
                <a:latin typeface="Fira Sans Condensed"/>
                <a:ea typeface="Fira Sans Condensed"/>
                <a:cs typeface="Fira Sans Condensed"/>
                <a:sym typeface="Fira Sans Condensed"/>
              </a:rPr>
              <a:t>x</a:t>
            </a:r>
            <a:r>
              <a:rPr b="1" lang="en" sz="1300">
                <a:solidFill>
                  <a:srgbClr val="FFFFFF"/>
                </a:solidFill>
                <a:latin typeface="Fira Sans Condensed"/>
                <a:ea typeface="Fira Sans Condensed"/>
                <a:cs typeface="Fira Sans Condensed"/>
                <a:sym typeface="Fira Sans Condensed"/>
              </a:rPr>
              <a:t> + α</a:t>
            </a:r>
            <a:r>
              <a:rPr b="1" baseline="-25000" lang="en" sz="1300">
                <a:solidFill>
                  <a:srgbClr val="FFFFFF"/>
                </a:solidFill>
                <a:latin typeface="Fira Sans Condensed"/>
                <a:ea typeface="Fira Sans Condensed"/>
                <a:cs typeface="Fira Sans Condensed"/>
                <a:sym typeface="Fira Sans Condensed"/>
              </a:rPr>
              <a:t>5</a:t>
            </a:r>
            <a:r>
              <a:rPr b="1" lang="en" sz="1300">
                <a:solidFill>
                  <a:srgbClr val="FFFFFF"/>
                </a:solidFill>
                <a:latin typeface="Fira Sans Condensed"/>
                <a:ea typeface="Fira Sans Condensed"/>
                <a:cs typeface="Fira Sans Condensed"/>
                <a:sym typeface="Fira Sans Condensed"/>
              </a:rPr>
              <a:t>u</a:t>
            </a:r>
            <a:r>
              <a:rPr b="1" baseline="-25000" lang="en" sz="1300">
                <a:solidFill>
                  <a:srgbClr val="FFFFFF"/>
                </a:solidFill>
                <a:latin typeface="Fira Sans Condensed"/>
                <a:ea typeface="Fira Sans Condensed"/>
                <a:cs typeface="Fira Sans Condensed"/>
                <a:sym typeface="Fira Sans Condensed"/>
              </a:rPr>
              <a:t>x</a:t>
            </a:r>
            <a:r>
              <a:rPr b="1" baseline="30000" lang="en" sz="1300">
                <a:solidFill>
                  <a:srgbClr val="FFFFFF"/>
                </a:solidFill>
                <a:latin typeface="Fira Sans Condensed"/>
                <a:ea typeface="Fira Sans Condensed"/>
                <a:cs typeface="Fira Sans Condensed"/>
                <a:sym typeface="Fira Sans Condensed"/>
              </a:rPr>
              <a:t>2</a:t>
            </a:r>
            <a:r>
              <a:rPr b="1" lang="en" sz="1300">
                <a:solidFill>
                  <a:srgbClr val="FFFFFF"/>
                </a:solidFill>
                <a:latin typeface="Fira Sans Condensed"/>
                <a:ea typeface="Fira Sans Condensed"/>
                <a:cs typeface="Fira Sans Condensed"/>
                <a:sym typeface="Fira Sans Condensed"/>
              </a:rPr>
              <a:t> + α</a:t>
            </a:r>
            <a:r>
              <a:rPr b="1" baseline="-25000" lang="en" sz="1300">
                <a:solidFill>
                  <a:srgbClr val="FFFFFF"/>
                </a:solidFill>
                <a:latin typeface="Fira Sans Condensed"/>
                <a:ea typeface="Fira Sans Condensed"/>
                <a:cs typeface="Fira Sans Condensed"/>
                <a:sym typeface="Fira Sans Condensed"/>
              </a:rPr>
              <a:t>6</a:t>
            </a:r>
            <a:r>
              <a:rPr b="1" lang="en" sz="1300">
                <a:solidFill>
                  <a:srgbClr val="FFFFFF"/>
                </a:solidFill>
                <a:latin typeface="Fira Sans Condensed"/>
                <a:ea typeface="Fira Sans Condensed"/>
                <a:cs typeface="Fira Sans Condensed"/>
                <a:sym typeface="Fira Sans Condensed"/>
              </a:rPr>
              <a:t>uu</a:t>
            </a:r>
            <a:r>
              <a:rPr b="1" baseline="-25000" lang="en" sz="1300">
                <a:solidFill>
                  <a:srgbClr val="FFFFFF"/>
                </a:solidFill>
                <a:latin typeface="Fira Sans Condensed"/>
                <a:ea typeface="Fira Sans Condensed"/>
                <a:cs typeface="Fira Sans Condensed"/>
                <a:sym typeface="Fira Sans Condensed"/>
              </a:rPr>
              <a:t>x</a:t>
            </a:r>
            <a:r>
              <a:rPr b="1" lang="en" sz="1300">
                <a:solidFill>
                  <a:srgbClr val="FFFFFF"/>
                </a:solidFill>
                <a:latin typeface="Fira Sans Condensed"/>
                <a:ea typeface="Fira Sans Condensed"/>
                <a:cs typeface="Fira Sans Condensed"/>
                <a:sym typeface="Fira Sans Condensed"/>
              </a:rPr>
              <a:t> + α</a:t>
            </a:r>
            <a:r>
              <a:rPr b="1" baseline="-25000" lang="en" sz="1300">
                <a:solidFill>
                  <a:srgbClr val="FFFFFF"/>
                </a:solidFill>
                <a:latin typeface="Fira Sans Condensed"/>
                <a:ea typeface="Fira Sans Condensed"/>
                <a:cs typeface="Fira Sans Condensed"/>
                <a:sym typeface="Fira Sans Condensed"/>
              </a:rPr>
              <a:t>7</a:t>
            </a:r>
            <a:r>
              <a:rPr b="1" lang="en" sz="1300">
                <a:solidFill>
                  <a:srgbClr val="FFFFFF"/>
                </a:solidFill>
                <a:latin typeface="Fira Sans Condensed"/>
                <a:ea typeface="Fira Sans Condensed"/>
                <a:cs typeface="Fira Sans Condensed"/>
                <a:sym typeface="Fira Sans Condensed"/>
              </a:rPr>
              <a:t>u</a:t>
            </a:r>
            <a:r>
              <a:rPr b="1" baseline="-25000" lang="en" sz="1300">
                <a:solidFill>
                  <a:srgbClr val="FFFFFF"/>
                </a:solidFill>
                <a:latin typeface="Fira Sans Condensed"/>
                <a:ea typeface="Fira Sans Condensed"/>
                <a:cs typeface="Fira Sans Condensed"/>
                <a:sym typeface="Fira Sans Condensed"/>
              </a:rPr>
              <a:t>xx</a:t>
            </a:r>
            <a:r>
              <a:rPr b="1" lang="en" sz="1300">
                <a:solidFill>
                  <a:srgbClr val="FFFFFF"/>
                </a:solidFill>
                <a:latin typeface="Fira Sans Condensed"/>
                <a:ea typeface="Fira Sans Condensed"/>
                <a:cs typeface="Fira Sans Condensed"/>
                <a:sym typeface="Fira Sans Condensed"/>
              </a:rPr>
              <a:t> + α</a:t>
            </a:r>
            <a:r>
              <a:rPr b="1" baseline="-25000" lang="en" sz="1300">
                <a:solidFill>
                  <a:srgbClr val="FFFFFF"/>
                </a:solidFill>
                <a:latin typeface="Fira Sans Condensed"/>
                <a:ea typeface="Fira Sans Condensed"/>
                <a:cs typeface="Fira Sans Condensed"/>
                <a:sym typeface="Fira Sans Condensed"/>
              </a:rPr>
              <a:t>8</a:t>
            </a:r>
            <a:r>
              <a:rPr b="1" lang="en" sz="1300">
                <a:solidFill>
                  <a:srgbClr val="FFFFFF"/>
                </a:solidFill>
                <a:latin typeface="Fira Sans Condensed"/>
                <a:ea typeface="Fira Sans Condensed"/>
                <a:cs typeface="Fira Sans Condensed"/>
                <a:sym typeface="Fira Sans Condensed"/>
              </a:rPr>
              <a:t>u</a:t>
            </a:r>
            <a:r>
              <a:rPr b="1" baseline="-25000" lang="en" sz="1300">
                <a:solidFill>
                  <a:srgbClr val="FFFFFF"/>
                </a:solidFill>
                <a:latin typeface="Fira Sans Condensed"/>
                <a:ea typeface="Fira Sans Condensed"/>
                <a:cs typeface="Fira Sans Condensed"/>
                <a:sym typeface="Fira Sans Condensed"/>
              </a:rPr>
              <a:t>xx</a:t>
            </a:r>
            <a:r>
              <a:rPr b="1" baseline="30000" lang="en" sz="1300">
                <a:solidFill>
                  <a:srgbClr val="FFFFFF"/>
                </a:solidFill>
                <a:latin typeface="Fira Sans Condensed"/>
                <a:ea typeface="Fira Sans Condensed"/>
                <a:cs typeface="Fira Sans Condensed"/>
                <a:sym typeface="Fira Sans Condensed"/>
              </a:rPr>
              <a:t>2</a:t>
            </a:r>
            <a:r>
              <a:rPr b="1" lang="en" sz="1300">
                <a:solidFill>
                  <a:srgbClr val="FFFFFF"/>
                </a:solidFill>
                <a:latin typeface="Fira Sans Condensed"/>
                <a:ea typeface="Fira Sans Condensed"/>
                <a:cs typeface="Fira Sans Condensed"/>
                <a:sym typeface="Fira Sans Condensed"/>
              </a:rPr>
              <a:t> + α</a:t>
            </a:r>
            <a:r>
              <a:rPr b="1" baseline="-25000" lang="en" sz="1300">
                <a:solidFill>
                  <a:srgbClr val="FFFFFF"/>
                </a:solidFill>
                <a:latin typeface="Fira Sans Condensed"/>
                <a:ea typeface="Fira Sans Condensed"/>
                <a:cs typeface="Fira Sans Condensed"/>
                <a:sym typeface="Fira Sans Condensed"/>
              </a:rPr>
              <a:t>9</a:t>
            </a:r>
            <a:r>
              <a:rPr b="1" lang="en" sz="1300">
                <a:solidFill>
                  <a:srgbClr val="FFFFFF"/>
                </a:solidFill>
                <a:latin typeface="Fira Sans Condensed"/>
                <a:ea typeface="Fira Sans Condensed"/>
                <a:cs typeface="Fira Sans Condensed"/>
                <a:sym typeface="Fira Sans Condensed"/>
              </a:rPr>
              <a:t>uu</a:t>
            </a:r>
            <a:r>
              <a:rPr b="1" baseline="-25000" lang="en" sz="1300">
                <a:solidFill>
                  <a:srgbClr val="FFFFFF"/>
                </a:solidFill>
                <a:latin typeface="Fira Sans Condensed"/>
                <a:ea typeface="Fira Sans Condensed"/>
                <a:cs typeface="Fira Sans Condensed"/>
                <a:sym typeface="Fira Sans Condensed"/>
              </a:rPr>
              <a:t>xx</a:t>
            </a:r>
            <a:r>
              <a:rPr b="1" lang="en" sz="1300">
                <a:solidFill>
                  <a:srgbClr val="FFFFFF"/>
                </a:solidFill>
                <a:latin typeface="Fira Sans Condensed"/>
                <a:ea typeface="Fira Sans Condensed"/>
                <a:cs typeface="Fira Sans Condensed"/>
                <a:sym typeface="Fira Sans Condensed"/>
              </a:rPr>
              <a:t> + α</a:t>
            </a:r>
            <a:r>
              <a:rPr b="1" baseline="-25000" lang="en" sz="1300">
                <a:solidFill>
                  <a:srgbClr val="FFFFFF"/>
                </a:solidFill>
                <a:latin typeface="Fira Sans Condensed"/>
                <a:ea typeface="Fira Sans Condensed"/>
                <a:cs typeface="Fira Sans Condensed"/>
                <a:sym typeface="Fira Sans Condensed"/>
              </a:rPr>
              <a:t>10</a:t>
            </a:r>
            <a:r>
              <a:rPr b="1" lang="en" sz="1300">
                <a:solidFill>
                  <a:srgbClr val="FFFFFF"/>
                </a:solidFill>
                <a:latin typeface="Fira Sans Condensed"/>
                <a:ea typeface="Fira Sans Condensed"/>
                <a:cs typeface="Fira Sans Condensed"/>
                <a:sym typeface="Fira Sans Condensed"/>
              </a:rPr>
              <a:t>u</a:t>
            </a:r>
            <a:r>
              <a:rPr b="1" baseline="-25000" lang="en" sz="1300">
                <a:solidFill>
                  <a:srgbClr val="FFFFFF"/>
                </a:solidFill>
                <a:latin typeface="Fira Sans Condensed"/>
                <a:ea typeface="Fira Sans Condensed"/>
                <a:cs typeface="Fira Sans Condensed"/>
                <a:sym typeface="Fira Sans Condensed"/>
              </a:rPr>
              <a:t>x</a:t>
            </a:r>
            <a:r>
              <a:rPr b="1" lang="en" sz="1300">
                <a:solidFill>
                  <a:srgbClr val="FFFFFF"/>
                </a:solidFill>
                <a:latin typeface="Fira Sans Condensed"/>
                <a:ea typeface="Fira Sans Condensed"/>
                <a:cs typeface="Fira Sans Condensed"/>
                <a:sym typeface="Fira Sans Condensed"/>
              </a:rPr>
              <a:t>u</a:t>
            </a:r>
            <a:r>
              <a:rPr b="1" baseline="-25000" lang="en" sz="1300">
                <a:solidFill>
                  <a:srgbClr val="FFFFFF"/>
                </a:solidFill>
                <a:latin typeface="Fira Sans Condensed"/>
                <a:ea typeface="Fira Sans Condensed"/>
                <a:cs typeface="Fira Sans Condensed"/>
                <a:sym typeface="Fira Sans Condensed"/>
              </a:rPr>
              <a:t>xx</a:t>
            </a:r>
            <a:r>
              <a:rPr b="1" lang="en" sz="1300">
                <a:solidFill>
                  <a:srgbClr val="FFFFFF"/>
                </a:solidFill>
                <a:latin typeface="Fira Sans Condensed"/>
                <a:ea typeface="Fira Sans Condensed"/>
                <a:cs typeface="Fira Sans Condensed"/>
                <a:sym typeface="Fira Sans Condensed"/>
              </a:rPr>
              <a:t>.</a:t>
            </a:r>
            <a:endParaRPr b="1" sz="1300">
              <a:solidFill>
                <a:srgbClr val="FFFFFF"/>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lang="en" sz="1300">
                <a:solidFill>
                  <a:srgbClr val="7CD5F3"/>
                </a:solidFill>
                <a:latin typeface="Fira Sans Condensed"/>
                <a:ea typeface="Fira Sans Condensed"/>
                <a:cs typeface="Fira Sans Condensed"/>
                <a:sym typeface="Fira Sans Condensed"/>
              </a:rPr>
              <a:t>The r.h.s. can be obtained by approximating a general second-order evolution equation u</a:t>
            </a:r>
            <a:r>
              <a:rPr baseline="-25000" lang="en" sz="1300">
                <a:solidFill>
                  <a:srgbClr val="7CD5F3"/>
                </a:solidFill>
                <a:latin typeface="Fira Sans Condensed"/>
                <a:ea typeface="Fira Sans Condensed"/>
                <a:cs typeface="Fira Sans Condensed"/>
                <a:sym typeface="Fira Sans Condensed"/>
              </a:rPr>
              <a:t>t</a:t>
            </a:r>
            <a:r>
              <a:rPr lang="en" sz="1300">
                <a:solidFill>
                  <a:srgbClr val="7CD5F3"/>
                </a:solidFill>
                <a:latin typeface="Fira Sans Condensed"/>
                <a:ea typeface="Fira Sans Condensed"/>
                <a:cs typeface="Fira Sans Condensed"/>
                <a:sym typeface="Fira Sans Condensed"/>
              </a:rPr>
              <a:t>=F(u,u</a:t>
            </a:r>
            <a:r>
              <a:rPr baseline="-25000" lang="en" sz="1300">
                <a:solidFill>
                  <a:srgbClr val="7CD5F3"/>
                </a:solidFill>
                <a:latin typeface="Fira Sans Condensed"/>
                <a:ea typeface="Fira Sans Condensed"/>
                <a:cs typeface="Fira Sans Condensed"/>
                <a:sym typeface="Fira Sans Condensed"/>
              </a:rPr>
              <a:t>x</a:t>
            </a:r>
            <a:r>
              <a:rPr lang="en" sz="1300">
                <a:solidFill>
                  <a:srgbClr val="7CD5F3"/>
                </a:solidFill>
                <a:latin typeface="Fira Sans Condensed"/>
                <a:ea typeface="Fira Sans Condensed"/>
                <a:cs typeface="Fira Sans Condensed"/>
                <a:sym typeface="Fira Sans Condensed"/>
              </a:rPr>
              <a:t>,u</a:t>
            </a:r>
            <a:r>
              <a:rPr baseline="-25000" lang="en" sz="1300">
                <a:solidFill>
                  <a:srgbClr val="7CD5F3"/>
                </a:solidFill>
                <a:latin typeface="Fira Sans Condensed"/>
                <a:ea typeface="Fira Sans Condensed"/>
                <a:cs typeface="Fira Sans Condensed"/>
                <a:sym typeface="Fira Sans Condensed"/>
              </a:rPr>
              <a:t>xx</a:t>
            </a:r>
            <a:r>
              <a:rPr lang="en" sz="1300">
                <a:solidFill>
                  <a:srgbClr val="7CD5F3"/>
                </a:solidFill>
                <a:latin typeface="Fira Sans Condensed"/>
                <a:ea typeface="Fira Sans Condensed"/>
                <a:cs typeface="Fira Sans Condensed"/>
                <a:sym typeface="Fira Sans Condensed"/>
              </a:rPr>
              <a:t>) via a second-order Taylor expansion.</a:t>
            </a:r>
            <a:endParaRPr sz="1300">
              <a:solidFill>
                <a:srgbClr val="7CD5F3"/>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b="1" lang="en" sz="1300">
                <a:solidFill>
                  <a:srgbClr val="FFFFFF"/>
                </a:solidFill>
                <a:latin typeface="Fira Sans Condensed"/>
                <a:ea typeface="Fira Sans Condensed"/>
                <a:cs typeface="Fira Sans Condensed"/>
                <a:sym typeface="Fira Sans Condensed"/>
              </a:rPr>
              <a:t>                                                      </a:t>
            </a:r>
            <a:r>
              <a:rPr b="1" lang="en" sz="1300">
                <a:solidFill>
                  <a:srgbClr val="FFFFFF"/>
                </a:solidFill>
                <a:latin typeface="Fira Sans Condensed"/>
                <a:ea typeface="Fira Sans Condensed"/>
                <a:cs typeface="Fira Sans Condensed"/>
                <a:sym typeface="Fira Sans Condensed"/>
              </a:rPr>
              <a:t>u</a:t>
            </a:r>
            <a:r>
              <a:rPr b="1" baseline="-25000" lang="en" sz="1300">
                <a:solidFill>
                  <a:srgbClr val="FFFFFF"/>
                </a:solidFill>
                <a:latin typeface="Fira Sans Condensed"/>
                <a:ea typeface="Fira Sans Condensed"/>
                <a:cs typeface="Fira Sans Condensed"/>
                <a:sym typeface="Fira Sans Condensed"/>
              </a:rPr>
              <a:t>t</a:t>
            </a:r>
            <a:r>
              <a:rPr b="1" lang="en" sz="1300">
                <a:solidFill>
                  <a:srgbClr val="FFFFFF"/>
                </a:solidFill>
                <a:latin typeface="Fira Sans Condensed"/>
                <a:ea typeface="Fira Sans Condensed"/>
                <a:cs typeface="Fira Sans Condensed"/>
                <a:sym typeface="Fira Sans Condensed"/>
              </a:rPr>
              <a:t> = [1 u u</a:t>
            </a:r>
            <a:r>
              <a:rPr b="1" baseline="30000" lang="en" sz="1300">
                <a:solidFill>
                  <a:srgbClr val="FFFFFF"/>
                </a:solidFill>
                <a:latin typeface="Fira Sans Condensed"/>
                <a:ea typeface="Fira Sans Condensed"/>
                <a:cs typeface="Fira Sans Condensed"/>
                <a:sym typeface="Fira Sans Condensed"/>
              </a:rPr>
              <a:t>2</a:t>
            </a:r>
            <a:r>
              <a:rPr b="1" lang="en" sz="1300">
                <a:solidFill>
                  <a:srgbClr val="FFFFFF"/>
                </a:solidFill>
                <a:latin typeface="Fira Sans Condensed"/>
                <a:ea typeface="Fira Sans Condensed"/>
                <a:cs typeface="Fira Sans Condensed"/>
                <a:sym typeface="Fira Sans Condensed"/>
              </a:rPr>
              <a:t> u</a:t>
            </a:r>
            <a:r>
              <a:rPr b="1" baseline="-25000" lang="en" sz="1300">
                <a:solidFill>
                  <a:srgbClr val="FFFFFF"/>
                </a:solidFill>
                <a:latin typeface="Fira Sans Condensed"/>
                <a:ea typeface="Fira Sans Condensed"/>
                <a:cs typeface="Fira Sans Condensed"/>
                <a:sym typeface="Fira Sans Condensed"/>
              </a:rPr>
              <a:t>x</a:t>
            </a:r>
            <a:r>
              <a:rPr b="1" lang="en" sz="1300">
                <a:solidFill>
                  <a:srgbClr val="FFFFFF"/>
                </a:solidFill>
                <a:latin typeface="Fira Sans Condensed"/>
                <a:ea typeface="Fira Sans Condensed"/>
                <a:cs typeface="Fira Sans Condensed"/>
                <a:sym typeface="Fira Sans Condensed"/>
              </a:rPr>
              <a:t> u</a:t>
            </a:r>
            <a:r>
              <a:rPr b="1" baseline="-25000" lang="en" sz="1300">
                <a:solidFill>
                  <a:srgbClr val="FFFFFF"/>
                </a:solidFill>
                <a:latin typeface="Fira Sans Condensed"/>
                <a:ea typeface="Fira Sans Condensed"/>
                <a:cs typeface="Fira Sans Condensed"/>
                <a:sym typeface="Fira Sans Condensed"/>
              </a:rPr>
              <a:t>x</a:t>
            </a:r>
            <a:r>
              <a:rPr b="1" baseline="30000" lang="en" sz="1300">
                <a:solidFill>
                  <a:srgbClr val="FFFFFF"/>
                </a:solidFill>
                <a:latin typeface="Fira Sans Condensed"/>
                <a:ea typeface="Fira Sans Condensed"/>
                <a:cs typeface="Fira Sans Condensed"/>
                <a:sym typeface="Fira Sans Condensed"/>
              </a:rPr>
              <a:t>2</a:t>
            </a:r>
            <a:r>
              <a:rPr b="1" lang="en" sz="1300">
                <a:solidFill>
                  <a:srgbClr val="FFFFFF"/>
                </a:solidFill>
                <a:latin typeface="Fira Sans Condensed"/>
                <a:ea typeface="Fira Sans Condensed"/>
                <a:cs typeface="Fira Sans Condensed"/>
                <a:sym typeface="Fira Sans Condensed"/>
              </a:rPr>
              <a:t> uu</a:t>
            </a:r>
            <a:r>
              <a:rPr b="1" baseline="-25000" lang="en" sz="1300">
                <a:solidFill>
                  <a:srgbClr val="FFFFFF"/>
                </a:solidFill>
                <a:latin typeface="Fira Sans Condensed"/>
                <a:ea typeface="Fira Sans Condensed"/>
                <a:cs typeface="Fira Sans Condensed"/>
                <a:sym typeface="Fira Sans Condensed"/>
              </a:rPr>
              <a:t>x</a:t>
            </a:r>
            <a:r>
              <a:rPr b="1" lang="en" sz="1300">
                <a:solidFill>
                  <a:srgbClr val="FFFFFF"/>
                </a:solidFill>
                <a:latin typeface="Fira Sans Condensed"/>
                <a:ea typeface="Fira Sans Condensed"/>
                <a:cs typeface="Fira Sans Condensed"/>
                <a:sym typeface="Fira Sans Condensed"/>
              </a:rPr>
              <a:t> u</a:t>
            </a:r>
            <a:r>
              <a:rPr b="1" baseline="-25000" lang="en" sz="1300">
                <a:solidFill>
                  <a:srgbClr val="FFFFFF"/>
                </a:solidFill>
                <a:latin typeface="Fira Sans Condensed"/>
                <a:ea typeface="Fira Sans Condensed"/>
                <a:cs typeface="Fira Sans Condensed"/>
                <a:sym typeface="Fira Sans Condensed"/>
              </a:rPr>
              <a:t>xx</a:t>
            </a:r>
            <a:r>
              <a:rPr b="1" lang="en" sz="1300">
                <a:solidFill>
                  <a:srgbClr val="FFFFFF"/>
                </a:solidFill>
                <a:latin typeface="Fira Sans Condensed"/>
                <a:ea typeface="Fira Sans Condensed"/>
                <a:cs typeface="Fira Sans Condensed"/>
                <a:sym typeface="Fira Sans Condensed"/>
              </a:rPr>
              <a:t> u</a:t>
            </a:r>
            <a:r>
              <a:rPr b="1" baseline="-25000" lang="en" sz="1300">
                <a:solidFill>
                  <a:srgbClr val="FFFFFF"/>
                </a:solidFill>
                <a:latin typeface="Fira Sans Condensed"/>
                <a:ea typeface="Fira Sans Condensed"/>
                <a:cs typeface="Fira Sans Condensed"/>
                <a:sym typeface="Fira Sans Condensed"/>
              </a:rPr>
              <a:t>xx</a:t>
            </a:r>
            <a:r>
              <a:rPr b="1" baseline="30000" lang="en" sz="1300">
                <a:solidFill>
                  <a:srgbClr val="FFFFFF"/>
                </a:solidFill>
                <a:latin typeface="Fira Sans Condensed"/>
                <a:ea typeface="Fira Sans Condensed"/>
                <a:cs typeface="Fira Sans Condensed"/>
                <a:sym typeface="Fira Sans Condensed"/>
              </a:rPr>
              <a:t>2</a:t>
            </a:r>
            <a:r>
              <a:rPr b="1" lang="en" sz="1300">
                <a:solidFill>
                  <a:srgbClr val="FFFFFF"/>
                </a:solidFill>
                <a:latin typeface="Fira Sans Condensed"/>
                <a:ea typeface="Fira Sans Condensed"/>
                <a:cs typeface="Fira Sans Condensed"/>
                <a:sym typeface="Fira Sans Condensed"/>
              </a:rPr>
              <a:t> uu</a:t>
            </a:r>
            <a:r>
              <a:rPr b="1" baseline="-25000" lang="en" sz="1300">
                <a:solidFill>
                  <a:srgbClr val="FFFFFF"/>
                </a:solidFill>
                <a:latin typeface="Fira Sans Condensed"/>
                <a:ea typeface="Fira Sans Condensed"/>
                <a:cs typeface="Fira Sans Condensed"/>
                <a:sym typeface="Fira Sans Condensed"/>
              </a:rPr>
              <a:t>xx</a:t>
            </a:r>
            <a:r>
              <a:rPr b="1" lang="en" sz="1300">
                <a:solidFill>
                  <a:srgbClr val="FFFFFF"/>
                </a:solidFill>
                <a:latin typeface="Fira Sans Condensed"/>
                <a:ea typeface="Fira Sans Condensed"/>
                <a:cs typeface="Fira Sans Condensed"/>
                <a:sym typeface="Fira Sans Condensed"/>
              </a:rPr>
              <a:t> u</a:t>
            </a:r>
            <a:r>
              <a:rPr b="1" baseline="-25000" lang="en" sz="1300">
                <a:solidFill>
                  <a:srgbClr val="FFFFFF"/>
                </a:solidFill>
                <a:latin typeface="Fira Sans Condensed"/>
                <a:ea typeface="Fira Sans Condensed"/>
                <a:cs typeface="Fira Sans Condensed"/>
                <a:sym typeface="Fira Sans Condensed"/>
              </a:rPr>
              <a:t>x</a:t>
            </a:r>
            <a:r>
              <a:rPr b="1" lang="en" sz="1300">
                <a:solidFill>
                  <a:srgbClr val="FFFFFF"/>
                </a:solidFill>
                <a:latin typeface="Fira Sans Condensed"/>
                <a:ea typeface="Fira Sans Condensed"/>
                <a:cs typeface="Fira Sans Condensed"/>
                <a:sym typeface="Fira Sans Condensed"/>
              </a:rPr>
              <a:t>u</a:t>
            </a:r>
            <a:r>
              <a:rPr b="1" baseline="-25000" lang="en" sz="1300">
                <a:solidFill>
                  <a:srgbClr val="FFFFFF"/>
                </a:solidFill>
                <a:latin typeface="Fira Sans Condensed"/>
                <a:ea typeface="Fira Sans Condensed"/>
                <a:cs typeface="Fira Sans Condensed"/>
                <a:sym typeface="Fira Sans Condensed"/>
              </a:rPr>
              <a:t>xx</a:t>
            </a:r>
            <a:r>
              <a:rPr b="1" lang="en" sz="1300">
                <a:solidFill>
                  <a:srgbClr val="FFFFFF"/>
                </a:solidFill>
                <a:latin typeface="Fira Sans Condensed"/>
                <a:ea typeface="Fira Sans Condensed"/>
                <a:cs typeface="Fira Sans Condensed"/>
                <a:sym typeface="Fira Sans Condensed"/>
              </a:rPr>
              <a:t>] · α.</a:t>
            </a:r>
            <a:endParaRPr b="1" sz="1300">
              <a:solidFill>
                <a:srgbClr val="FFFFFF"/>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b="1" sz="1300">
              <a:solidFill>
                <a:srgbClr val="FFFFFF"/>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b="1" lang="en" sz="1300">
                <a:solidFill>
                  <a:srgbClr val="FFFFFF"/>
                </a:solidFill>
                <a:latin typeface="Fira Sans Condensed"/>
                <a:ea typeface="Fira Sans Condensed"/>
                <a:cs typeface="Fira Sans Condensed"/>
                <a:sym typeface="Fira Sans Condensed"/>
              </a:rPr>
              <a:t>We define feature vectors f</a:t>
            </a:r>
            <a:r>
              <a:rPr b="1" baseline="-25000" lang="en" sz="1300">
                <a:solidFill>
                  <a:srgbClr val="FFFFFF"/>
                </a:solidFill>
                <a:latin typeface="Fira Sans Condensed"/>
                <a:ea typeface="Fira Sans Condensed"/>
                <a:cs typeface="Fira Sans Condensed"/>
                <a:sym typeface="Fira Sans Condensed"/>
              </a:rPr>
              <a:t>l</a:t>
            </a:r>
            <a:r>
              <a:rPr b="1" lang="en" sz="1300">
                <a:solidFill>
                  <a:srgbClr val="FFFFFF"/>
                </a:solidFill>
                <a:latin typeface="Fira Sans Condensed"/>
                <a:ea typeface="Fira Sans Condensed"/>
                <a:cs typeface="Fira Sans Condensed"/>
                <a:sym typeface="Fira Sans Condensed"/>
              </a:rPr>
              <a:t>(t) by:</a:t>
            </a:r>
            <a:endParaRPr b="1" sz="1300">
              <a:solidFill>
                <a:srgbClr val="FFFFFF"/>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b="1" sz="1300">
              <a:solidFill>
                <a:srgbClr val="FFFFFF"/>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b="1" sz="1300">
              <a:solidFill>
                <a:srgbClr val="FFFFFF"/>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b="1" sz="1300">
              <a:solidFill>
                <a:srgbClr val="FFFFFF"/>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b="1" lang="en" sz="1300">
                <a:solidFill>
                  <a:srgbClr val="FFFFFF"/>
                </a:solidFill>
                <a:latin typeface="Fira Sans Condensed"/>
                <a:ea typeface="Fira Sans Condensed"/>
                <a:cs typeface="Fira Sans Condensed"/>
                <a:sym typeface="Fira Sans Condensed"/>
              </a:rPr>
              <a:t>                                                                             </a:t>
            </a:r>
            <a:endParaRPr b="1" sz="1300">
              <a:solidFill>
                <a:srgbClr val="FFFFFF"/>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b="1" sz="1300">
              <a:solidFill>
                <a:srgbClr val="FFFFFF"/>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b="1" sz="1300">
              <a:solidFill>
                <a:srgbClr val="FFFFFF"/>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b="1" lang="en" sz="1300">
                <a:solidFill>
                  <a:srgbClr val="FFFFFF"/>
                </a:solidFill>
                <a:latin typeface="Fira Sans Condensed"/>
                <a:ea typeface="Fira Sans Condensed"/>
                <a:cs typeface="Fira Sans Condensed"/>
                <a:sym typeface="Fira Sans Condensed"/>
              </a:rPr>
              <a:t>For example if n spatial points are given , third feature vector will be defined as:</a:t>
            </a:r>
            <a:endParaRPr b="1" sz="1300">
              <a:solidFill>
                <a:srgbClr val="FFFFFF"/>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b="1" sz="1300">
              <a:solidFill>
                <a:srgbClr val="FFFFFF"/>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b="1" sz="1300">
              <a:solidFill>
                <a:srgbClr val="FFFFFF"/>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a:latin typeface="Fira Sans Condensed Light"/>
              <a:ea typeface="Fira Sans Condensed Light"/>
              <a:cs typeface="Fira Sans Condensed Light"/>
              <a:sym typeface="Fira Sans Condensed Light"/>
            </a:endParaRPr>
          </a:p>
        </p:txBody>
      </p:sp>
      <p:pic>
        <p:nvPicPr>
          <p:cNvPr id="295" name="Google Shape;295;p39"/>
          <p:cNvPicPr preferRelativeResize="0"/>
          <p:nvPr/>
        </p:nvPicPr>
        <p:blipFill>
          <a:blip r:embed="rId4">
            <a:alphaModFix/>
          </a:blip>
          <a:stretch>
            <a:fillRect/>
          </a:stretch>
        </p:blipFill>
        <p:spPr>
          <a:xfrm>
            <a:off x="649776" y="3059100"/>
            <a:ext cx="5798799" cy="991248"/>
          </a:xfrm>
          <a:prstGeom prst="rect">
            <a:avLst/>
          </a:prstGeom>
          <a:noFill/>
          <a:ln>
            <a:noFill/>
          </a:ln>
        </p:spPr>
      </p:pic>
      <p:pic>
        <p:nvPicPr>
          <p:cNvPr id="296" name="Google Shape;296;p39"/>
          <p:cNvPicPr preferRelativeResize="0"/>
          <p:nvPr/>
        </p:nvPicPr>
        <p:blipFill>
          <a:blip r:embed="rId5">
            <a:alphaModFix/>
          </a:blip>
          <a:stretch>
            <a:fillRect/>
          </a:stretch>
        </p:blipFill>
        <p:spPr>
          <a:xfrm>
            <a:off x="7143325" y="3804723"/>
            <a:ext cx="1193775" cy="1169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p40"/>
          <p:cNvSpPr txBox="1"/>
          <p:nvPr>
            <p:ph idx="1" type="subTitle"/>
          </p:nvPr>
        </p:nvSpPr>
        <p:spPr>
          <a:xfrm>
            <a:off x="387275" y="345425"/>
            <a:ext cx="7847400" cy="4521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7CD5F3"/>
                </a:solidFill>
                <a:latin typeface="Fira Sans Condensed"/>
                <a:ea typeface="Fira Sans Condensed"/>
                <a:cs typeface="Fira Sans Condensed"/>
                <a:sym typeface="Fira Sans Condensed"/>
              </a:rPr>
              <a:t>Considering f</a:t>
            </a:r>
            <a:r>
              <a:rPr baseline="-25000" lang="en">
                <a:solidFill>
                  <a:srgbClr val="7CD5F3"/>
                </a:solidFill>
                <a:latin typeface="Fira Sans Condensed"/>
                <a:ea typeface="Fira Sans Condensed"/>
                <a:cs typeface="Fira Sans Condensed"/>
                <a:sym typeface="Fira Sans Condensed"/>
              </a:rPr>
              <a:t>l</a:t>
            </a:r>
            <a:r>
              <a:rPr lang="en">
                <a:solidFill>
                  <a:srgbClr val="7CD5F3"/>
                </a:solidFill>
                <a:latin typeface="Fira Sans Condensed"/>
                <a:ea typeface="Fira Sans Condensed"/>
                <a:cs typeface="Fira Sans Condensed"/>
                <a:sym typeface="Fira Sans Condensed"/>
              </a:rPr>
              <a:t>(t) as the feature vector, the collection of feature vectors defines the feature matrix, i.e. </a:t>
            </a:r>
            <a:endParaRPr>
              <a:solidFill>
                <a:srgbClr val="7CD5F3"/>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lang="en" sz="1200">
                <a:solidFill>
                  <a:srgbClr val="7CD5F3"/>
                </a:solidFill>
                <a:latin typeface="Fira Sans Condensed"/>
                <a:ea typeface="Fira Sans Condensed"/>
                <a:cs typeface="Fira Sans Condensed"/>
                <a:sym typeface="Fira Sans Condensed"/>
              </a:rPr>
              <a:t>           </a:t>
            </a:r>
            <a:r>
              <a:rPr lang="en" sz="2100">
                <a:solidFill>
                  <a:srgbClr val="7CD5F3"/>
                </a:solidFill>
                <a:latin typeface="Fira Sans Condensed"/>
                <a:ea typeface="Fira Sans Condensed"/>
                <a:cs typeface="Fira Sans Condensed"/>
                <a:sym typeface="Fira Sans Condensed"/>
              </a:rPr>
              <a:t>  </a:t>
            </a:r>
            <a:r>
              <a:rPr b="1" lang="en" sz="2100">
                <a:latin typeface="Fira Sans Condensed"/>
                <a:ea typeface="Fira Sans Condensed"/>
                <a:cs typeface="Fira Sans Condensed"/>
                <a:sym typeface="Fira Sans Condensed"/>
              </a:rPr>
              <a:t>F</a:t>
            </a:r>
            <a:r>
              <a:rPr b="1" baseline="-25000" lang="en" sz="2100">
                <a:latin typeface="Fira Sans Condensed"/>
                <a:ea typeface="Fira Sans Condensed"/>
                <a:cs typeface="Fira Sans Condensed"/>
                <a:sym typeface="Fira Sans Condensed"/>
              </a:rPr>
              <a:t>u</a:t>
            </a:r>
            <a:r>
              <a:rPr b="1" lang="en" sz="2100">
                <a:latin typeface="Fira Sans Condensed"/>
                <a:ea typeface="Fira Sans Condensed"/>
                <a:cs typeface="Fira Sans Condensed"/>
                <a:sym typeface="Fira Sans Condensed"/>
              </a:rPr>
              <a:t>(t) = [f</a:t>
            </a:r>
            <a:r>
              <a:rPr b="1" baseline="-25000" lang="en" sz="2100">
                <a:latin typeface="Fira Sans Condensed"/>
                <a:ea typeface="Fira Sans Condensed"/>
                <a:cs typeface="Fira Sans Condensed"/>
                <a:sym typeface="Fira Sans Condensed"/>
              </a:rPr>
              <a:t>l</a:t>
            </a:r>
            <a:r>
              <a:rPr b="1" lang="en" sz="2100">
                <a:latin typeface="Fira Sans Condensed"/>
                <a:ea typeface="Fira Sans Condensed"/>
                <a:cs typeface="Fira Sans Condensed"/>
                <a:sym typeface="Fira Sans Condensed"/>
              </a:rPr>
              <a:t>(t)]      or </a:t>
            </a:r>
            <a:endParaRPr b="1" sz="2100">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b="1" sz="2100">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sz="1200">
              <a:solidFill>
                <a:srgbClr val="7CD5F3"/>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sz="1200">
              <a:solidFill>
                <a:srgbClr val="7CD5F3"/>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sz="1200">
              <a:solidFill>
                <a:srgbClr val="7CD5F3"/>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sz="1200">
              <a:solidFill>
                <a:srgbClr val="7CD5F3"/>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lang="en" sz="1200">
                <a:solidFill>
                  <a:srgbClr val="7CD5F3"/>
                </a:solidFill>
                <a:latin typeface="Fira Sans Condensed"/>
                <a:ea typeface="Fira Sans Condensed"/>
                <a:cs typeface="Fira Sans Condensed"/>
                <a:sym typeface="Fira Sans Condensed"/>
              </a:rPr>
              <a:t>V(t)  is the velocity vector.</a:t>
            </a:r>
            <a:endParaRPr sz="1200">
              <a:solidFill>
                <a:srgbClr val="7CD5F3"/>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sz="1200">
              <a:solidFill>
                <a:srgbClr val="7CD5F3"/>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sz="1200">
              <a:solidFill>
                <a:srgbClr val="7CD5F3"/>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sz="1200">
              <a:solidFill>
                <a:srgbClr val="7CD5F3"/>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lang="en" sz="1200">
                <a:solidFill>
                  <a:srgbClr val="7CD5F3"/>
                </a:solidFill>
                <a:latin typeface="Fira Sans Condensed"/>
                <a:ea typeface="Fira Sans Condensed"/>
                <a:cs typeface="Fira Sans Condensed"/>
                <a:sym typeface="Fira Sans Condensed"/>
              </a:rPr>
              <a:t>for t &gt; 0, the following system of equations holds:   </a:t>
            </a:r>
            <a:r>
              <a:rPr b="1" lang="en" sz="1800">
                <a:solidFill>
                  <a:srgbClr val="FFFFFF"/>
                </a:solidFill>
                <a:latin typeface="Fira Sans Condensed"/>
                <a:ea typeface="Fira Sans Condensed"/>
                <a:cs typeface="Fira Sans Condensed"/>
                <a:sym typeface="Fira Sans Condensed"/>
              </a:rPr>
              <a:t>V(t) = F</a:t>
            </a:r>
            <a:r>
              <a:rPr b="1" baseline="-25000" lang="en" sz="1800">
                <a:solidFill>
                  <a:srgbClr val="FFFFFF"/>
                </a:solidFill>
                <a:latin typeface="Fira Sans Condensed"/>
                <a:ea typeface="Fira Sans Condensed"/>
                <a:cs typeface="Fira Sans Condensed"/>
                <a:sym typeface="Fira Sans Condensed"/>
              </a:rPr>
              <a:t>u</a:t>
            </a:r>
            <a:r>
              <a:rPr b="1" lang="en" sz="1800">
                <a:solidFill>
                  <a:srgbClr val="FFFFFF"/>
                </a:solidFill>
                <a:latin typeface="Fira Sans Condensed"/>
                <a:ea typeface="Fira Sans Condensed"/>
                <a:cs typeface="Fira Sans Condensed"/>
                <a:sym typeface="Fira Sans Condensed"/>
              </a:rPr>
              <a:t>(t) α</a:t>
            </a:r>
            <a:r>
              <a:rPr lang="en" sz="1200">
                <a:solidFill>
                  <a:srgbClr val="7CD5F3"/>
                </a:solidFill>
                <a:latin typeface="Fira Sans Condensed"/>
                <a:ea typeface="Fira Sans Condensed"/>
                <a:cs typeface="Fira Sans Condensed"/>
                <a:sym typeface="Fira Sans Condensed"/>
              </a:rPr>
              <a:t> </a:t>
            </a:r>
            <a:endParaRPr sz="1200">
              <a:solidFill>
                <a:srgbClr val="7CD5F3"/>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lang="en" sz="1200">
                <a:solidFill>
                  <a:srgbClr val="7CD5F3"/>
                </a:solidFill>
                <a:latin typeface="Fira Sans Condensed"/>
                <a:ea typeface="Fira Sans Condensed"/>
                <a:cs typeface="Fira Sans Condensed"/>
                <a:sym typeface="Fira Sans Condensed"/>
              </a:rPr>
              <a:t>The terms V and F are known while the coefficients α are unknown. Therefore, the problem is linear in the unknown α.                   </a:t>
            </a:r>
            <a:r>
              <a:rPr b="1" lang="en" sz="1700">
                <a:solidFill>
                  <a:srgbClr val="7CD5F3"/>
                </a:solidFill>
                <a:latin typeface="Fira Sans Condensed"/>
                <a:ea typeface="Fira Sans Condensed"/>
                <a:cs typeface="Fira Sans Condensed"/>
                <a:sym typeface="Fira Sans Condensed"/>
              </a:rPr>
              <a:t>   </a:t>
            </a:r>
            <a:endParaRPr b="1" sz="1800">
              <a:solidFill>
                <a:srgbClr val="FFFFFF"/>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lang="en" sz="1200">
                <a:solidFill>
                  <a:srgbClr val="7CD5F3"/>
                </a:solidFill>
                <a:latin typeface="Fira Sans Condensed"/>
                <a:ea typeface="Fira Sans Condensed"/>
                <a:cs typeface="Fira Sans Condensed"/>
                <a:sym typeface="Fira Sans Condensed"/>
              </a:rPr>
              <a:t>This equation is solved using</a:t>
            </a:r>
            <a:r>
              <a:rPr b="1" lang="en" sz="1200">
                <a:latin typeface="Fira Sans Condensed"/>
                <a:ea typeface="Fira Sans Condensed"/>
                <a:cs typeface="Fira Sans Condensed"/>
                <a:sym typeface="Fira Sans Condensed"/>
              </a:rPr>
              <a:t> L</a:t>
            </a:r>
            <a:r>
              <a:rPr b="1" baseline="30000" lang="en" sz="1200">
                <a:latin typeface="Fira Sans Condensed"/>
                <a:ea typeface="Fira Sans Condensed"/>
                <a:cs typeface="Fira Sans Condensed"/>
                <a:sym typeface="Fira Sans Condensed"/>
              </a:rPr>
              <a:t>1</a:t>
            </a:r>
            <a:r>
              <a:rPr b="1" lang="en" sz="1200">
                <a:latin typeface="Fira Sans Condensed"/>
                <a:ea typeface="Fira Sans Condensed"/>
                <a:cs typeface="Fira Sans Condensed"/>
                <a:sym typeface="Fira Sans Condensed"/>
              </a:rPr>
              <a:t> regularized least square minimisation </a:t>
            </a:r>
            <a:r>
              <a:rPr lang="en" sz="1200">
                <a:solidFill>
                  <a:srgbClr val="7CD5F3"/>
                </a:solidFill>
                <a:latin typeface="Fira Sans Condensed"/>
                <a:ea typeface="Fira Sans Condensed"/>
                <a:cs typeface="Fira Sans Condensed"/>
                <a:sym typeface="Fira Sans Condensed"/>
              </a:rPr>
              <a:t>given by:</a:t>
            </a:r>
            <a:endParaRPr sz="1200">
              <a:solidFill>
                <a:srgbClr val="7CD5F3"/>
              </a:solidFill>
              <a:latin typeface="Fira Sans Condensed"/>
              <a:ea typeface="Fira Sans Condensed"/>
              <a:cs typeface="Fira Sans Condensed"/>
              <a:sym typeface="Fira Sans Condensed"/>
            </a:endParaRPr>
          </a:p>
          <a:p>
            <a:pPr indent="0" lvl="0" marL="0" rtl="0" algn="ctr">
              <a:lnSpc>
                <a:spcPct val="115000"/>
              </a:lnSpc>
              <a:spcBef>
                <a:spcPts val="0"/>
              </a:spcBef>
              <a:spcAft>
                <a:spcPts val="0"/>
              </a:spcAft>
              <a:buNone/>
            </a:pPr>
            <a:r>
              <a:rPr lang="en" sz="1300">
                <a:solidFill>
                  <a:srgbClr val="FFFFFF"/>
                </a:solidFill>
                <a:latin typeface="Fira Sans Condensed"/>
                <a:ea typeface="Fira Sans Condensed"/>
                <a:cs typeface="Fira Sans Condensed"/>
                <a:sym typeface="Fira Sans Condensed"/>
              </a:rPr>
              <a:t>min</a:t>
            </a:r>
            <a:r>
              <a:rPr baseline="-25000" lang="en" sz="1300">
                <a:solidFill>
                  <a:srgbClr val="FFFFFF"/>
                </a:solidFill>
                <a:latin typeface="Fira Sans Condensed"/>
                <a:ea typeface="Fira Sans Condensed"/>
                <a:cs typeface="Fira Sans Condensed"/>
                <a:sym typeface="Fira Sans Condensed"/>
              </a:rPr>
              <a:t>α</a:t>
            </a:r>
            <a:r>
              <a:rPr lang="en" sz="1300">
                <a:solidFill>
                  <a:srgbClr val="FFFFFF"/>
                </a:solidFill>
                <a:latin typeface="Fira Sans Condensed"/>
                <a:ea typeface="Fira Sans Condensed"/>
                <a:cs typeface="Fira Sans Condensed"/>
                <a:sym typeface="Fira Sans Condensed"/>
              </a:rPr>
              <a:t> ½ ∑॥V(t</a:t>
            </a:r>
            <a:r>
              <a:rPr baseline="-25000" lang="en" sz="1300">
                <a:solidFill>
                  <a:srgbClr val="FFFFFF"/>
                </a:solidFill>
                <a:latin typeface="Fira Sans Condensed"/>
                <a:ea typeface="Fira Sans Condensed"/>
                <a:cs typeface="Fira Sans Condensed"/>
                <a:sym typeface="Fira Sans Condensed"/>
              </a:rPr>
              <a:t>k</a:t>
            </a:r>
            <a:r>
              <a:rPr lang="en" sz="1300">
                <a:solidFill>
                  <a:srgbClr val="FFFFFF"/>
                </a:solidFill>
                <a:latin typeface="Fira Sans Condensed"/>
                <a:ea typeface="Fira Sans Condensed"/>
                <a:cs typeface="Fira Sans Condensed"/>
                <a:sym typeface="Fira Sans Condensed"/>
              </a:rPr>
              <a:t>) − F</a:t>
            </a:r>
            <a:r>
              <a:rPr baseline="-25000" lang="en" sz="1300">
                <a:solidFill>
                  <a:srgbClr val="FFFFFF"/>
                </a:solidFill>
                <a:latin typeface="Fira Sans Condensed"/>
                <a:ea typeface="Fira Sans Condensed"/>
                <a:cs typeface="Fira Sans Condensed"/>
                <a:sym typeface="Fira Sans Condensed"/>
              </a:rPr>
              <a:t>u</a:t>
            </a:r>
            <a:r>
              <a:rPr lang="en" sz="1300">
                <a:solidFill>
                  <a:srgbClr val="FFFFFF"/>
                </a:solidFill>
                <a:latin typeface="Fira Sans Condensed"/>
                <a:ea typeface="Fira Sans Condensed"/>
                <a:cs typeface="Fira Sans Condensed"/>
                <a:sym typeface="Fira Sans Condensed"/>
              </a:rPr>
              <a:t>(t</a:t>
            </a:r>
            <a:r>
              <a:rPr baseline="-25000" lang="en" sz="1300">
                <a:solidFill>
                  <a:srgbClr val="FFFFFF"/>
                </a:solidFill>
                <a:latin typeface="Fira Sans Condensed"/>
                <a:ea typeface="Fira Sans Condensed"/>
                <a:cs typeface="Fira Sans Condensed"/>
                <a:sym typeface="Fira Sans Condensed"/>
              </a:rPr>
              <a:t>k</a:t>
            </a:r>
            <a:r>
              <a:rPr lang="en" sz="1300">
                <a:solidFill>
                  <a:srgbClr val="FFFFFF"/>
                </a:solidFill>
                <a:latin typeface="Fira Sans Condensed"/>
                <a:ea typeface="Fira Sans Condensed"/>
                <a:cs typeface="Fira Sans Condensed"/>
                <a:sym typeface="Fira Sans Condensed"/>
              </a:rPr>
              <a:t>) α॥</a:t>
            </a:r>
            <a:r>
              <a:rPr baseline="-25000" lang="en" sz="1300">
                <a:solidFill>
                  <a:srgbClr val="FFFFFF"/>
                </a:solidFill>
                <a:latin typeface="Fira Sans Condensed"/>
                <a:ea typeface="Fira Sans Condensed"/>
                <a:cs typeface="Fira Sans Condensed"/>
                <a:sym typeface="Fira Sans Condensed"/>
              </a:rPr>
              <a:t>2</a:t>
            </a:r>
            <a:r>
              <a:rPr baseline="30000" lang="en" sz="1300">
                <a:solidFill>
                  <a:srgbClr val="FFFFFF"/>
                </a:solidFill>
                <a:latin typeface="Fira Sans Condensed"/>
                <a:ea typeface="Fira Sans Condensed"/>
                <a:cs typeface="Fira Sans Condensed"/>
                <a:sym typeface="Fira Sans Condensed"/>
              </a:rPr>
              <a:t>2</a:t>
            </a:r>
            <a:r>
              <a:rPr lang="en" sz="1300">
                <a:solidFill>
                  <a:srgbClr val="FFFFFF"/>
                </a:solidFill>
                <a:latin typeface="Fira Sans Condensed"/>
                <a:ea typeface="Fira Sans Condensed"/>
                <a:cs typeface="Fira Sans Condensed"/>
                <a:sym typeface="Fira Sans Condensed"/>
              </a:rPr>
              <a:t> + λ॥α॥</a:t>
            </a:r>
            <a:r>
              <a:rPr baseline="-25000" lang="en" sz="1300">
                <a:solidFill>
                  <a:srgbClr val="FFFFFF"/>
                </a:solidFill>
                <a:latin typeface="Fira Sans Condensed"/>
                <a:ea typeface="Fira Sans Condensed"/>
                <a:cs typeface="Fira Sans Condensed"/>
                <a:sym typeface="Fira Sans Condensed"/>
              </a:rPr>
              <a:t>1</a:t>
            </a:r>
            <a:r>
              <a:rPr lang="en" sz="1300">
                <a:solidFill>
                  <a:srgbClr val="FFFFFF"/>
                </a:solidFill>
                <a:latin typeface="Fira Sans Condensed"/>
                <a:ea typeface="Fira Sans Condensed"/>
                <a:cs typeface="Fira Sans Condensed"/>
                <a:sym typeface="Fira Sans Condensed"/>
              </a:rPr>
              <a:t>.</a:t>
            </a:r>
            <a:endParaRPr sz="1300">
              <a:solidFill>
                <a:srgbClr val="FFFFFF"/>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lang="en" sz="1200">
                <a:solidFill>
                  <a:srgbClr val="7CD5F3"/>
                </a:solidFill>
                <a:latin typeface="Fira Sans Condensed"/>
                <a:ea typeface="Fira Sans Condensed"/>
                <a:cs typeface="Fira Sans Condensed"/>
                <a:sym typeface="Fira Sans Condensed"/>
              </a:rPr>
              <a:t>Here λ &gt; 0 is a balancing parameter. The L1 regularization is chosen to promote sparsity in the vector α, with the modelling assumption that the underlying dynamics were governed by a few terms.</a:t>
            </a:r>
            <a:endParaRPr sz="1200">
              <a:solidFill>
                <a:srgbClr val="7CD5F3"/>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sz="1200">
              <a:solidFill>
                <a:srgbClr val="7CD5F3"/>
              </a:solidFill>
              <a:latin typeface="Fira Sans Condensed"/>
              <a:ea typeface="Fira Sans Condensed"/>
              <a:cs typeface="Fira Sans Condensed"/>
              <a:sym typeface="Fira Sans Condensed"/>
            </a:endParaRPr>
          </a:p>
        </p:txBody>
      </p:sp>
      <p:pic>
        <p:nvPicPr>
          <p:cNvPr id="302" name="Google Shape;302;p40"/>
          <p:cNvPicPr preferRelativeResize="0"/>
          <p:nvPr/>
        </p:nvPicPr>
        <p:blipFill>
          <a:blip r:embed="rId4">
            <a:alphaModFix/>
          </a:blip>
          <a:stretch>
            <a:fillRect/>
          </a:stretch>
        </p:blipFill>
        <p:spPr>
          <a:xfrm>
            <a:off x="3223150" y="659000"/>
            <a:ext cx="4848225" cy="981075"/>
          </a:xfrm>
          <a:prstGeom prst="rect">
            <a:avLst/>
          </a:prstGeom>
          <a:noFill/>
          <a:ln>
            <a:noFill/>
          </a:ln>
        </p:spPr>
      </p:pic>
      <p:pic>
        <p:nvPicPr>
          <p:cNvPr id="303" name="Google Shape;303;p40"/>
          <p:cNvPicPr preferRelativeResize="0"/>
          <p:nvPr/>
        </p:nvPicPr>
        <p:blipFill>
          <a:blip r:embed="rId5">
            <a:alphaModFix/>
          </a:blip>
          <a:stretch>
            <a:fillRect/>
          </a:stretch>
        </p:blipFill>
        <p:spPr>
          <a:xfrm>
            <a:off x="2280175" y="1870513"/>
            <a:ext cx="942975" cy="1095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23"/>
          <p:cNvSpPr txBox="1"/>
          <p:nvPr>
            <p:ph type="title"/>
          </p:nvPr>
        </p:nvSpPr>
        <p:spPr>
          <a:xfrm>
            <a:off x="648925" y="2955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lt1"/>
                </a:solidFill>
                <a:latin typeface="Courier New"/>
                <a:ea typeface="Courier New"/>
                <a:cs typeface="Courier New"/>
                <a:sym typeface="Courier New"/>
              </a:rPr>
              <a:t>SUBMITTED BY</a:t>
            </a:r>
            <a:endParaRPr/>
          </a:p>
        </p:txBody>
      </p:sp>
      <p:grpSp>
        <p:nvGrpSpPr>
          <p:cNvPr id="107" name="Google Shape;107;p23"/>
          <p:cNvGrpSpPr/>
          <p:nvPr/>
        </p:nvGrpSpPr>
        <p:grpSpPr>
          <a:xfrm>
            <a:off x="1406194" y="1377328"/>
            <a:ext cx="408858" cy="493266"/>
            <a:chOff x="6698441" y="2414530"/>
            <a:chExt cx="277644" cy="357984"/>
          </a:xfrm>
        </p:grpSpPr>
        <p:sp>
          <p:nvSpPr>
            <p:cNvPr id="108" name="Google Shape;108;p23"/>
            <p:cNvSpPr/>
            <p:nvPr/>
          </p:nvSpPr>
          <p:spPr>
            <a:xfrm>
              <a:off x="6764462" y="2710611"/>
              <a:ext cx="10201" cy="60382"/>
            </a:xfrm>
            <a:custGeom>
              <a:rect b="b" l="l" r="r" t="t"/>
              <a:pathLst>
                <a:path extrusionOk="0" h="1906" w="322">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3"/>
            <p:cNvSpPr/>
            <p:nvPr/>
          </p:nvSpPr>
          <p:spPr>
            <a:xfrm>
              <a:off x="6898374" y="2710611"/>
              <a:ext cx="10201" cy="60382"/>
            </a:xfrm>
            <a:custGeom>
              <a:rect b="b" l="l" r="r" t="t"/>
              <a:pathLst>
                <a:path extrusionOk="0" h="1906" w="322">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3"/>
            <p:cNvSpPr/>
            <p:nvPr/>
          </p:nvSpPr>
          <p:spPr>
            <a:xfrm>
              <a:off x="6698441" y="2414530"/>
              <a:ext cx="277644" cy="357984"/>
            </a:xfrm>
            <a:custGeom>
              <a:rect b="b" l="l" r="r" t="t"/>
              <a:pathLst>
                <a:path extrusionOk="0" h="11300" w="8764">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3"/>
            <p:cNvSpPr/>
            <p:nvPr/>
          </p:nvSpPr>
          <p:spPr>
            <a:xfrm>
              <a:off x="6813503" y="2560195"/>
              <a:ext cx="45271" cy="16157"/>
            </a:xfrm>
            <a:custGeom>
              <a:rect b="b" l="l" r="r" t="t"/>
              <a:pathLst>
                <a:path extrusionOk="0" h="510" w="1429">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3"/>
            <p:cNvSpPr/>
            <p:nvPr/>
          </p:nvSpPr>
          <p:spPr>
            <a:xfrm>
              <a:off x="6792372" y="2493350"/>
              <a:ext cx="26801" cy="10233"/>
            </a:xfrm>
            <a:custGeom>
              <a:rect b="b" l="l" r="r" t="t"/>
              <a:pathLst>
                <a:path extrusionOk="0" h="323" w="846">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3"/>
            <p:cNvSpPr/>
            <p:nvPr/>
          </p:nvSpPr>
          <p:spPr>
            <a:xfrm>
              <a:off x="6853483" y="2493350"/>
              <a:ext cx="26801" cy="10233"/>
            </a:xfrm>
            <a:custGeom>
              <a:rect b="b" l="l" r="r" t="t"/>
              <a:pathLst>
                <a:path extrusionOk="0" h="323" w="846">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23"/>
          <p:cNvSpPr/>
          <p:nvPr/>
        </p:nvSpPr>
        <p:spPr>
          <a:xfrm>
            <a:off x="1145407" y="1166325"/>
            <a:ext cx="929700" cy="915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3"/>
          <p:cNvSpPr txBox="1"/>
          <p:nvPr>
            <p:ph idx="4" type="subTitle"/>
          </p:nvPr>
        </p:nvSpPr>
        <p:spPr>
          <a:xfrm flipH="1">
            <a:off x="521700" y="2380000"/>
            <a:ext cx="2177100" cy="26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20124053</a:t>
            </a:r>
            <a:endParaRPr/>
          </a:p>
        </p:txBody>
      </p:sp>
      <p:sp>
        <p:nvSpPr>
          <p:cNvPr id="116" name="Google Shape;116;p23"/>
          <p:cNvSpPr txBox="1"/>
          <p:nvPr>
            <p:ph idx="3" type="subTitle"/>
          </p:nvPr>
        </p:nvSpPr>
        <p:spPr>
          <a:xfrm flipH="1">
            <a:off x="428175" y="2101700"/>
            <a:ext cx="2351700" cy="3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ajdhani"/>
                <a:ea typeface="Rajdhani"/>
                <a:cs typeface="Rajdhani"/>
                <a:sym typeface="Rajdhani"/>
              </a:rPr>
              <a:t>PRANAV S</a:t>
            </a:r>
            <a:endParaRPr b="1">
              <a:latin typeface="Rajdhani"/>
              <a:ea typeface="Rajdhani"/>
              <a:cs typeface="Rajdhani"/>
              <a:sym typeface="Rajdhani"/>
            </a:endParaRPr>
          </a:p>
        </p:txBody>
      </p:sp>
      <p:pic>
        <p:nvPicPr>
          <p:cNvPr id="117" name="Google Shape;117;p23"/>
          <p:cNvPicPr preferRelativeResize="0"/>
          <p:nvPr/>
        </p:nvPicPr>
        <p:blipFill rotWithShape="1">
          <a:blip r:embed="rId4">
            <a:alphaModFix/>
          </a:blip>
          <a:srcRect b="17184" l="278" r="278" t="0"/>
          <a:stretch/>
        </p:blipFill>
        <p:spPr>
          <a:xfrm flipH="1">
            <a:off x="1292187" y="1290225"/>
            <a:ext cx="623675" cy="667800"/>
          </a:xfrm>
          <a:prstGeom prst="rect">
            <a:avLst/>
          </a:prstGeom>
          <a:noFill/>
          <a:ln>
            <a:noFill/>
          </a:ln>
        </p:spPr>
      </p:pic>
      <p:grpSp>
        <p:nvGrpSpPr>
          <p:cNvPr id="118" name="Google Shape;118;p23"/>
          <p:cNvGrpSpPr/>
          <p:nvPr/>
        </p:nvGrpSpPr>
        <p:grpSpPr>
          <a:xfrm>
            <a:off x="3311194" y="1377328"/>
            <a:ext cx="408858" cy="493266"/>
            <a:chOff x="6698441" y="2414530"/>
            <a:chExt cx="277644" cy="357984"/>
          </a:xfrm>
        </p:grpSpPr>
        <p:sp>
          <p:nvSpPr>
            <p:cNvPr id="119" name="Google Shape;119;p23"/>
            <p:cNvSpPr/>
            <p:nvPr/>
          </p:nvSpPr>
          <p:spPr>
            <a:xfrm>
              <a:off x="6764462" y="2710611"/>
              <a:ext cx="10201" cy="60382"/>
            </a:xfrm>
            <a:custGeom>
              <a:rect b="b" l="l" r="r" t="t"/>
              <a:pathLst>
                <a:path extrusionOk="0" h="1906" w="322">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3"/>
            <p:cNvSpPr/>
            <p:nvPr/>
          </p:nvSpPr>
          <p:spPr>
            <a:xfrm>
              <a:off x="6898374" y="2710611"/>
              <a:ext cx="10201" cy="60382"/>
            </a:xfrm>
            <a:custGeom>
              <a:rect b="b" l="l" r="r" t="t"/>
              <a:pathLst>
                <a:path extrusionOk="0" h="1906" w="322">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3"/>
            <p:cNvSpPr/>
            <p:nvPr/>
          </p:nvSpPr>
          <p:spPr>
            <a:xfrm>
              <a:off x="6698441" y="2414530"/>
              <a:ext cx="277644" cy="357984"/>
            </a:xfrm>
            <a:custGeom>
              <a:rect b="b" l="l" r="r" t="t"/>
              <a:pathLst>
                <a:path extrusionOk="0" h="11300" w="8764">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3"/>
            <p:cNvSpPr/>
            <p:nvPr/>
          </p:nvSpPr>
          <p:spPr>
            <a:xfrm>
              <a:off x="6813503" y="2560195"/>
              <a:ext cx="45271" cy="16157"/>
            </a:xfrm>
            <a:custGeom>
              <a:rect b="b" l="l" r="r" t="t"/>
              <a:pathLst>
                <a:path extrusionOk="0" h="510" w="1429">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3"/>
            <p:cNvSpPr/>
            <p:nvPr/>
          </p:nvSpPr>
          <p:spPr>
            <a:xfrm>
              <a:off x="6792372" y="2493350"/>
              <a:ext cx="26801" cy="10233"/>
            </a:xfrm>
            <a:custGeom>
              <a:rect b="b" l="l" r="r" t="t"/>
              <a:pathLst>
                <a:path extrusionOk="0" h="323" w="846">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3"/>
            <p:cNvSpPr/>
            <p:nvPr/>
          </p:nvSpPr>
          <p:spPr>
            <a:xfrm>
              <a:off x="6853483" y="2493350"/>
              <a:ext cx="26801" cy="10233"/>
            </a:xfrm>
            <a:custGeom>
              <a:rect b="b" l="l" r="r" t="t"/>
              <a:pathLst>
                <a:path extrusionOk="0" h="323" w="846">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23"/>
          <p:cNvSpPr/>
          <p:nvPr/>
        </p:nvSpPr>
        <p:spPr>
          <a:xfrm>
            <a:off x="3050407" y="1166325"/>
            <a:ext cx="929700" cy="915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3"/>
          <p:cNvSpPr txBox="1"/>
          <p:nvPr>
            <p:ph idx="4" type="subTitle"/>
          </p:nvPr>
        </p:nvSpPr>
        <p:spPr>
          <a:xfrm flipH="1">
            <a:off x="2426700" y="2380000"/>
            <a:ext cx="2177100" cy="2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20124003</a:t>
            </a:r>
            <a:endParaRPr/>
          </a:p>
        </p:txBody>
      </p:sp>
      <p:sp>
        <p:nvSpPr>
          <p:cNvPr id="127" name="Google Shape;127;p23"/>
          <p:cNvSpPr txBox="1"/>
          <p:nvPr>
            <p:ph idx="3" type="subTitle"/>
          </p:nvPr>
        </p:nvSpPr>
        <p:spPr>
          <a:xfrm flipH="1">
            <a:off x="2333175" y="2101700"/>
            <a:ext cx="2351700" cy="3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ajdhani"/>
                <a:ea typeface="Rajdhani"/>
                <a:cs typeface="Rajdhani"/>
                <a:sym typeface="Rajdhani"/>
              </a:rPr>
              <a:t>ADITYA KR G</a:t>
            </a:r>
            <a:endParaRPr b="1">
              <a:latin typeface="Rajdhani"/>
              <a:ea typeface="Rajdhani"/>
              <a:cs typeface="Rajdhani"/>
              <a:sym typeface="Rajdhani"/>
            </a:endParaRPr>
          </a:p>
        </p:txBody>
      </p:sp>
      <p:pic>
        <p:nvPicPr>
          <p:cNvPr id="128" name="Google Shape;128;p23"/>
          <p:cNvPicPr preferRelativeResize="0"/>
          <p:nvPr/>
        </p:nvPicPr>
        <p:blipFill rotWithShape="1">
          <a:blip r:embed="rId5">
            <a:alphaModFix/>
          </a:blip>
          <a:srcRect b="30512" l="12441" r="0" t="0"/>
          <a:stretch/>
        </p:blipFill>
        <p:spPr>
          <a:xfrm flipH="1">
            <a:off x="3197175" y="1290225"/>
            <a:ext cx="623675" cy="663243"/>
          </a:xfrm>
          <a:prstGeom prst="rect">
            <a:avLst/>
          </a:prstGeom>
          <a:noFill/>
          <a:ln>
            <a:noFill/>
          </a:ln>
        </p:spPr>
      </p:pic>
      <p:grpSp>
        <p:nvGrpSpPr>
          <p:cNvPr id="129" name="Google Shape;129;p23"/>
          <p:cNvGrpSpPr/>
          <p:nvPr/>
        </p:nvGrpSpPr>
        <p:grpSpPr>
          <a:xfrm>
            <a:off x="5216194" y="1377328"/>
            <a:ext cx="408858" cy="493266"/>
            <a:chOff x="6698441" y="2414530"/>
            <a:chExt cx="277644" cy="357984"/>
          </a:xfrm>
        </p:grpSpPr>
        <p:sp>
          <p:nvSpPr>
            <p:cNvPr id="130" name="Google Shape;130;p23"/>
            <p:cNvSpPr/>
            <p:nvPr/>
          </p:nvSpPr>
          <p:spPr>
            <a:xfrm>
              <a:off x="6764462" y="2710611"/>
              <a:ext cx="10201" cy="60382"/>
            </a:xfrm>
            <a:custGeom>
              <a:rect b="b" l="l" r="r" t="t"/>
              <a:pathLst>
                <a:path extrusionOk="0" h="1906" w="322">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3"/>
            <p:cNvSpPr/>
            <p:nvPr/>
          </p:nvSpPr>
          <p:spPr>
            <a:xfrm>
              <a:off x="6898374" y="2710611"/>
              <a:ext cx="10201" cy="60382"/>
            </a:xfrm>
            <a:custGeom>
              <a:rect b="b" l="l" r="r" t="t"/>
              <a:pathLst>
                <a:path extrusionOk="0" h="1906" w="322">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3"/>
            <p:cNvSpPr/>
            <p:nvPr/>
          </p:nvSpPr>
          <p:spPr>
            <a:xfrm>
              <a:off x="6698441" y="2414530"/>
              <a:ext cx="277644" cy="357984"/>
            </a:xfrm>
            <a:custGeom>
              <a:rect b="b" l="l" r="r" t="t"/>
              <a:pathLst>
                <a:path extrusionOk="0" h="11300" w="8764">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3"/>
            <p:cNvSpPr/>
            <p:nvPr/>
          </p:nvSpPr>
          <p:spPr>
            <a:xfrm>
              <a:off x="6813503" y="2560195"/>
              <a:ext cx="45271" cy="16157"/>
            </a:xfrm>
            <a:custGeom>
              <a:rect b="b" l="l" r="r" t="t"/>
              <a:pathLst>
                <a:path extrusionOk="0" h="510" w="1429">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p:nvPr/>
          </p:nvSpPr>
          <p:spPr>
            <a:xfrm>
              <a:off x="6792372" y="2493350"/>
              <a:ext cx="26801" cy="10233"/>
            </a:xfrm>
            <a:custGeom>
              <a:rect b="b" l="l" r="r" t="t"/>
              <a:pathLst>
                <a:path extrusionOk="0" h="323" w="846">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3"/>
            <p:cNvSpPr/>
            <p:nvPr/>
          </p:nvSpPr>
          <p:spPr>
            <a:xfrm>
              <a:off x="6853483" y="2493350"/>
              <a:ext cx="26801" cy="10233"/>
            </a:xfrm>
            <a:custGeom>
              <a:rect b="b" l="l" r="r" t="t"/>
              <a:pathLst>
                <a:path extrusionOk="0" h="323" w="846">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3"/>
          <p:cNvSpPr/>
          <p:nvPr/>
        </p:nvSpPr>
        <p:spPr>
          <a:xfrm>
            <a:off x="4955407" y="1166325"/>
            <a:ext cx="929700" cy="915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txBox="1"/>
          <p:nvPr>
            <p:ph idx="4" type="subTitle"/>
          </p:nvPr>
        </p:nvSpPr>
        <p:spPr>
          <a:xfrm flipH="1">
            <a:off x="4331700" y="2380000"/>
            <a:ext cx="2177100" cy="26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20124031</a:t>
            </a:r>
            <a:endParaRPr/>
          </a:p>
        </p:txBody>
      </p:sp>
      <p:sp>
        <p:nvSpPr>
          <p:cNvPr id="138" name="Google Shape;138;p23"/>
          <p:cNvSpPr txBox="1"/>
          <p:nvPr>
            <p:ph idx="3" type="subTitle"/>
          </p:nvPr>
        </p:nvSpPr>
        <p:spPr>
          <a:xfrm flipH="1">
            <a:off x="4238175" y="2101700"/>
            <a:ext cx="2351700" cy="3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ajdhani"/>
                <a:ea typeface="Rajdhani"/>
                <a:cs typeface="Rajdhani"/>
                <a:sym typeface="Rajdhani"/>
              </a:rPr>
              <a:t>NOORSHABA</a:t>
            </a:r>
            <a:endParaRPr b="1">
              <a:latin typeface="Rajdhani"/>
              <a:ea typeface="Rajdhani"/>
              <a:cs typeface="Rajdhani"/>
              <a:sym typeface="Rajdhani"/>
            </a:endParaRPr>
          </a:p>
        </p:txBody>
      </p:sp>
      <p:grpSp>
        <p:nvGrpSpPr>
          <p:cNvPr id="139" name="Google Shape;139;p23"/>
          <p:cNvGrpSpPr/>
          <p:nvPr/>
        </p:nvGrpSpPr>
        <p:grpSpPr>
          <a:xfrm>
            <a:off x="7273594" y="1377328"/>
            <a:ext cx="408858" cy="493266"/>
            <a:chOff x="6698441" y="2414530"/>
            <a:chExt cx="277644" cy="357984"/>
          </a:xfrm>
        </p:grpSpPr>
        <p:sp>
          <p:nvSpPr>
            <p:cNvPr id="140" name="Google Shape;140;p23"/>
            <p:cNvSpPr/>
            <p:nvPr/>
          </p:nvSpPr>
          <p:spPr>
            <a:xfrm>
              <a:off x="6764462" y="2710611"/>
              <a:ext cx="10201" cy="60382"/>
            </a:xfrm>
            <a:custGeom>
              <a:rect b="b" l="l" r="r" t="t"/>
              <a:pathLst>
                <a:path extrusionOk="0" h="1906" w="322">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p:nvPr/>
          </p:nvSpPr>
          <p:spPr>
            <a:xfrm>
              <a:off x="6898374" y="2710611"/>
              <a:ext cx="10201" cy="60382"/>
            </a:xfrm>
            <a:custGeom>
              <a:rect b="b" l="l" r="r" t="t"/>
              <a:pathLst>
                <a:path extrusionOk="0" h="1906" w="322">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3"/>
            <p:cNvSpPr/>
            <p:nvPr/>
          </p:nvSpPr>
          <p:spPr>
            <a:xfrm>
              <a:off x="6698441" y="2414530"/>
              <a:ext cx="277644" cy="357984"/>
            </a:xfrm>
            <a:custGeom>
              <a:rect b="b" l="l" r="r" t="t"/>
              <a:pathLst>
                <a:path extrusionOk="0" h="11300" w="8764">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3"/>
            <p:cNvSpPr/>
            <p:nvPr/>
          </p:nvSpPr>
          <p:spPr>
            <a:xfrm>
              <a:off x="6813503" y="2560195"/>
              <a:ext cx="45271" cy="16157"/>
            </a:xfrm>
            <a:custGeom>
              <a:rect b="b" l="l" r="r" t="t"/>
              <a:pathLst>
                <a:path extrusionOk="0" h="510" w="1429">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3"/>
            <p:cNvSpPr/>
            <p:nvPr/>
          </p:nvSpPr>
          <p:spPr>
            <a:xfrm>
              <a:off x="6792372" y="2493350"/>
              <a:ext cx="26801" cy="10233"/>
            </a:xfrm>
            <a:custGeom>
              <a:rect b="b" l="l" r="r" t="t"/>
              <a:pathLst>
                <a:path extrusionOk="0" h="323" w="846">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p:nvPr/>
          </p:nvSpPr>
          <p:spPr>
            <a:xfrm>
              <a:off x="6853483" y="2493350"/>
              <a:ext cx="26801" cy="10233"/>
            </a:xfrm>
            <a:custGeom>
              <a:rect b="b" l="l" r="r" t="t"/>
              <a:pathLst>
                <a:path extrusionOk="0" h="323" w="846">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23"/>
          <p:cNvSpPr/>
          <p:nvPr/>
        </p:nvSpPr>
        <p:spPr>
          <a:xfrm>
            <a:off x="7012807" y="1166325"/>
            <a:ext cx="929700" cy="915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txBox="1"/>
          <p:nvPr>
            <p:ph idx="4" type="subTitle"/>
          </p:nvPr>
        </p:nvSpPr>
        <p:spPr>
          <a:xfrm flipH="1">
            <a:off x="6389100" y="2380000"/>
            <a:ext cx="2177100" cy="26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20124055</a:t>
            </a:r>
            <a:endParaRPr/>
          </a:p>
        </p:txBody>
      </p:sp>
      <p:sp>
        <p:nvSpPr>
          <p:cNvPr id="148" name="Google Shape;148;p23"/>
          <p:cNvSpPr txBox="1"/>
          <p:nvPr>
            <p:ph idx="3" type="subTitle"/>
          </p:nvPr>
        </p:nvSpPr>
        <p:spPr>
          <a:xfrm flipH="1">
            <a:off x="6302175" y="2101700"/>
            <a:ext cx="2351700" cy="3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ajdhani"/>
                <a:ea typeface="Rajdhani"/>
                <a:cs typeface="Rajdhani"/>
                <a:sym typeface="Rajdhani"/>
              </a:rPr>
              <a:t>PRIYANKA SONI</a:t>
            </a:r>
            <a:endParaRPr b="1">
              <a:latin typeface="Rajdhani"/>
              <a:ea typeface="Rajdhani"/>
              <a:cs typeface="Rajdhani"/>
              <a:sym typeface="Rajdhani"/>
            </a:endParaRPr>
          </a:p>
        </p:txBody>
      </p:sp>
      <p:pic>
        <p:nvPicPr>
          <p:cNvPr id="149" name="Google Shape;149;p23"/>
          <p:cNvPicPr preferRelativeResize="0"/>
          <p:nvPr/>
        </p:nvPicPr>
        <p:blipFill>
          <a:blip r:embed="rId6">
            <a:alphaModFix/>
          </a:blip>
          <a:stretch>
            <a:fillRect/>
          </a:stretch>
        </p:blipFill>
        <p:spPr>
          <a:xfrm>
            <a:off x="7146637" y="1309837"/>
            <a:ext cx="662766" cy="628574"/>
          </a:xfrm>
          <a:prstGeom prst="rect">
            <a:avLst/>
          </a:prstGeom>
          <a:noFill/>
          <a:ln>
            <a:noFill/>
          </a:ln>
        </p:spPr>
      </p:pic>
      <p:pic>
        <p:nvPicPr>
          <p:cNvPr id="150" name="Google Shape;150;p23"/>
          <p:cNvPicPr preferRelativeResize="0"/>
          <p:nvPr/>
        </p:nvPicPr>
        <p:blipFill rotWithShape="1">
          <a:blip r:embed="rId7">
            <a:alphaModFix/>
          </a:blip>
          <a:srcRect b="9461" l="0" r="0" t="0"/>
          <a:stretch/>
        </p:blipFill>
        <p:spPr>
          <a:xfrm>
            <a:off x="5104988" y="1308372"/>
            <a:ext cx="623674" cy="631515"/>
          </a:xfrm>
          <a:prstGeom prst="rect">
            <a:avLst/>
          </a:prstGeom>
          <a:noFill/>
          <a:ln cap="flat" cmpd="sng" w="19050">
            <a:solidFill>
              <a:schemeClr val="lt2"/>
            </a:solidFill>
            <a:prstDash val="solid"/>
            <a:round/>
            <a:headEnd len="sm" w="sm" type="none"/>
            <a:tailEnd len="sm" w="sm" type="none"/>
          </a:ln>
        </p:spPr>
      </p:pic>
      <p:sp>
        <p:nvSpPr>
          <p:cNvPr id="151" name="Google Shape;151;p23"/>
          <p:cNvSpPr txBox="1"/>
          <p:nvPr/>
        </p:nvSpPr>
        <p:spPr>
          <a:xfrm>
            <a:off x="2267775" y="2816775"/>
            <a:ext cx="40344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chemeClr val="lt1"/>
                </a:solidFill>
                <a:latin typeface="Rajdhani"/>
                <a:ea typeface="Rajdhani"/>
                <a:cs typeface="Rajdhani"/>
                <a:sym typeface="Rajdhani"/>
              </a:rPr>
              <a:t> </a:t>
            </a:r>
            <a:r>
              <a:rPr b="1" lang="en" sz="2200">
                <a:solidFill>
                  <a:schemeClr val="lt1"/>
                </a:solidFill>
                <a:latin typeface="Courier New"/>
                <a:ea typeface="Courier New"/>
                <a:cs typeface="Courier New"/>
                <a:sym typeface="Courier New"/>
              </a:rPr>
              <a:t>UNDER THE GUIDANCE OF</a:t>
            </a:r>
            <a:endParaRPr b="1" sz="2400">
              <a:solidFill>
                <a:schemeClr val="lt1"/>
              </a:solidFill>
              <a:latin typeface="Rajdhani"/>
              <a:ea typeface="Rajdhani"/>
              <a:cs typeface="Rajdhani"/>
              <a:sym typeface="Rajdhani"/>
            </a:endParaRPr>
          </a:p>
        </p:txBody>
      </p:sp>
      <p:sp>
        <p:nvSpPr>
          <p:cNvPr id="152" name="Google Shape;152;p23"/>
          <p:cNvSpPr/>
          <p:nvPr/>
        </p:nvSpPr>
        <p:spPr>
          <a:xfrm>
            <a:off x="3820132" y="3509475"/>
            <a:ext cx="929700" cy="915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txBox="1"/>
          <p:nvPr>
            <p:ph idx="3" type="subTitle"/>
          </p:nvPr>
        </p:nvSpPr>
        <p:spPr>
          <a:xfrm flipH="1">
            <a:off x="3232350" y="4426000"/>
            <a:ext cx="2351700" cy="3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ajdhani"/>
                <a:ea typeface="Rajdhani"/>
                <a:cs typeface="Rajdhani"/>
                <a:sym typeface="Rajdhani"/>
              </a:rPr>
              <a:t>Prof V K SINGH</a:t>
            </a:r>
            <a:endParaRPr b="1">
              <a:latin typeface="Rajdhani"/>
              <a:ea typeface="Rajdhani"/>
              <a:cs typeface="Rajdhani"/>
              <a:sym typeface="Rajdhani"/>
            </a:endParaRPr>
          </a:p>
        </p:txBody>
      </p:sp>
      <p:pic>
        <p:nvPicPr>
          <p:cNvPr id="154" name="Google Shape;154;p23"/>
          <p:cNvPicPr preferRelativeResize="0"/>
          <p:nvPr/>
        </p:nvPicPr>
        <p:blipFill rotWithShape="1">
          <a:blip r:embed="rId8">
            <a:alphaModFix/>
          </a:blip>
          <a:srcRect b="13096" l="10469" r="3294" t="0"/>
          <a:stretch/>
        </p:blipFill>
        <p:spPr>
          <a:xfrm flipH="1">
            <a:off x="3973138" y="3653450"/>
            <a:ext cx="623675" cy="628576"/>
          </a:xfrm>
          <a:prstGeom prst="rect">
            <a:avLst/>
          </a:prstGeom>
          <a:noFill/>
          <a:ln>
            <a:noFill/>
          </a:ln>
        </p:spPr>
      </p:pic>
      <p:sp>
        <p:nvSpPr>
          <p:cNvPr id="155" name="Google Shape;155;p23"/>
          <p:cNvSpPr txBox="1"/>
          <p:nvPr/>
        </p:nvSpPr>
        <p:spPr>
          <a:xfrm>
            <a:off x="5338724" y="4685150"/>
            <a:ext cx="4278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9900"/>
                </a:solidFill>
                <a:latin typeface="Fira Sans Condensed"/>
                <a:ea typeface="Fira Sans Condensed"/>
                <a:cs typeface="Fira Sans Condensed"/>
                <a:sym typeface="Fira Sans Condensed"/>
              </a:rPr>
              <a:t>DEPARTMENT OF MATHEMATICAL SCIENCE IIT BHU</a:t>
            </a:r>
            <a:endParaRPr sz="900">
              <a:latin typeface="Fira Sans Condensed Light"/>
              <a:ea typeface="Fira Sans Condensed Light"/>
              <a:cs typeface="Fira Sans Condensed Light"/>
              <a:sym typeface="Fira Sans Condensed Light"/>
            </a:endParaRPr>
          </a:p>
        </p:txBody>
      </p:sp>
      <p:sp>
        <p:nvSpPr>
          <p:cNvPr id="156" name="Google Shape;156;p23"/>
          <p:cNvSpPr txBox="1"/>
          <p:nvPr>
            <p:ph idx="3" type="subTitle"/>
          </p:nvPr>
        </p:nvSpPr>
        <p:spPr>
          <a:xfrm flipH="1">
            <a:off x="3197175" y="4710650"/>
            <a:ext cx="2351700" cy="3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ajdhani"/>
                <a:ea typeface="Rajdhani"/>
                <a:cs typeface="Rajdhani"/>
                <a:sym typeface="Rajdhani"/>
              </a:rPr>
              <a:t>IIT BHU</a:t>
            </a:r>
            <a:endParaRPr b="1">
              <a:latin typeface="Rajdhani"/>
              <a:ea typeface="Rajdhani"/>
              <a:cs typeface="Rajdhani"/>
              <a:sym typeface="Rajdhan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p41"/>
          <p:cNvSpPr txBox="1"/>
          <p:nvPr>
            <p:ph type="title"/>
          </p:nvPr>
        </p:nvSpPr>
        <p:spPr>
          <a:xfrm>
            <a:off x="651400" y="4791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latin typeface="Montserrat"/>
                <a:ea typeface="Montserrat"/>
                <a:cs typeface="Montserrat"/>
                <a:sym typeface="Montserrat"/>
              </a:rPr>
              <a:t>Numerical method and Algorithm</a:t>
            </a:r>
            <a:endParaRPr sz="3100">
              <a:latin typeface="Montserrat"/>
              <a:ea typeface="Montserrat"/>
              <a:cs typeface="Montserrat"/>
              <a:sym typeface="Montserrat"/>
            </a:endParaRPr>
          </a:p>
        </p:txBody>
      </p:sp>
      <p:sp>
        <p:nvSpPr>
          <p:cNvPr id="309" name="Google Shape;309;p41"/>
          <p:cNvSpPr txBox="1"/>
          <p:nvPr/>
        </p:nvSpPr>
        <p:spPr>
          <a:xfrm>
            <a:off x="583425" y="1375900"/>
            <a:ext cx="7704000" cy="252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7CD5F3"/>
                </a:solidFill>
                <a:latin typeface="Fira Sans Condensed"/>
                <a:ea typeface="Fira Sans Condensed"/>
                <a:cs typeface="Fira Sans Condensed"/>
                <a:sym typeface="Fira Sans Condensed"/>
              </a:rPr>
              <a:t>From the inference obtained by solving viscous Burgers’ equation we move on to a generalised  method.</a:t>
            </a:r>
            <a:endParaRPr sz="1500">
              <a:solidFill>
                <a:srgbClr val="7CD5F3"/>
              </a:solidFill>
              <a:latin typeface="Fira Sans Condensed"/>
              <a:ea typeface="Fira Sans Condensed"/>
              <a:cs typeface="Fira Sans Condensed"/>
              <a:sym typeface="Fira Sans Condensed"/>
            </a:endParaRPr>
          </a:p>
          <a:p>
            <a:pPr indent="-323850" lvl="0" marL="457200" rtl="0" algn="l">
              <a:spcBef>
                <a:spcPts val="0"/>
              </a:spcBef>
              <a:spcAft>
                <a:spcPts val="0"/>
              </a:spcAft>
              <a:buClr>
                <a:srgbClr val="7CD5F3"/>
              </a:buClr>
              <a:buSzPts val="1500"/>
              <a:buFont typeface="Fira Sans Condensed"/>
              <a:buChar char="❖"/>
            </a:pPr>
            <a:r>
              <a:rPr lang="en" sz="1500">
                <a:solidFill>
                  <a:srgbClr val="7CD5F3"/>
                </a:solidFill>
                <a:latin typeface="Fira Sans Condensed"/>
                <a:ea typeface="Fira Sans Condensed"/>
                <a:cs typeface="Fira Sans Condensed"/>
                <a:sym typeface="Fira Sans Condensed"/>
              </a:rPr>
              <a:t>If we have the data w(x,t) at (possibly non-uniform) grid points x</a:t>
            </a:r>
            <a:r>
              <a:rPr baseline="-25000" lang="en" sz="1500">
                <a:solidFill>
                  <a:srgbClr val="7CD5F3"/>
                </a:solidFill>
                <a:latin typeface="Fira Sans Condensed"/>
                <a:ea typeface="Fira Sans Condensed"/>
                <a:cs typeface="Fira Sans Condensed"/>
                <a:sym typeface="Fira Sans Condensed"/>
              </a:rPr>
              <a:t>j</a:t>
            </a:r>
            <a:r>
              <a:rPr lang="en" sz="1500">
                <a:solidFill>
                  <a:srgbClr val="7CD5F3"/>
                </a:solidFill>
                <a:latin typeface="Fira Sans Condensed"/>
                <a:ea typeface="Fira Sans Condensed"/>
                <a:cs typeface="Fira Sans Condensed"/>
                <a:sym typeface="Fira Sans Condensed"/>
              </a:rPr>
              <a:t> for 1 ≤ j ≤ N and time stamps t</a:t>
            </a:r>
            <a:r>
              <a:rPr baseline="-25000" lang="en" sz="1500">
                <a:solidFill>
                  <a:srgbClr val="7CD5F3"/>
                </a:solidFill>
                <a:latin typeface="Fira Sans Condensed"/>
                <a:ea typeface="Fira Sans Condensed"/>
                <a:cs typeface="Fira Sans Condensed"/>
                <a:sym typeface="Fira Sans Condensed"/>
              </a:rPr>
              <a:t>k</a:t>
            </a:r>
            <a:r>
              <a:rPr lang="en" sz="1500">
                <a:solidFill>
                  <a:srgbClr val="7CD5F3"/>
                </a:solidFill>
                <a:latin typeface="Fira Sans Condensed"/>
                <a:ea typeface="Fira Sans Condensed"/>
                <a:cs typeface="Fira Sans Condensed"/>
                <a:sym typeface="Fira Sans Condensed"/>
              </a:rPr>
              <a:t> for 1 ≤ k ≤ M, we approximate the underlying evolution equation w</a:t>
            </a:r>
            <a:r>
              <a:rPr baseline="-25000" lang="en" sz="1500">
                <a:solidFill>
                  <a:srgbClr val="7CD5F3"/>
                </a:solidFill>
                <a:latin typeface="Fira Sans Condensed"/>
                <a:ea typeface="Fira Sans Condensed"/>
                <a:cs typeface="Fira Sans Condensed"/>
                <a:sym typeface="Fira Sans Condensed"/>
              </a:rPr>
              <a:t>t</a:t>
            </a:r>
            <a:r>
              <a:rPr lang="en" sz="1500">
                <a:solidFill>
                  <a:srgbClr val="7CD5F3"/>
                </a:solidFill>
                <a:latin typeface="Fira Sans Condensed"/>
                <a:ea typeface="Fira Sans Condensed"/>
                <a:cs typeface="Fira Sans Condensed"/>
                <a:sym typeface="Fira Sans Condensed"/>
              </a:rPr>
              <a:t> = G(w) by:</a:t>
            </a:r>
            <a:endParaRPr sz="1500">
              <a:solidFill>
                <a:srgbClr val="7CD5F3"/>
              </a:solidFill>
              <a:latin typeface="Fira Sans Condensed"/>
              <a:ea typeface="Fira Sans Condensed"/>
              <a:cs typeface="Fira Sans Condensed"/>
              <a:sym typeface="Fira Sans Condensed"/>
            </a:endParaRPr>
          </a:p>
          <a:p>
            <a:pPr indent="0" lvl="0" marL="457200" rtl="0" algn="l">
              <a:spcBef>
                <a:spcPts val="0"/>
              </a:spcBef>
              <a:spcAft>
                <a:spcPts val="0"/>
              </a:spcAft>
              <a:buNone/>
            </a:pPr>
            <a:r>
              <a:t/>
            </a:r>
            <a:endParaRPr sz="1500">
              <a:solidFill>
                <a:srgbClr val="7CD5F3"/>
              </a:solidFill>
              <a:latin typeface="Fira Sans Condensed"/>
              <a:ea typeface="Fira Sans Condensed"/>
              <a:cs typeface="Fira Sans Condensed"/>
              <a:sym typeface="Fira Sans Condensed"/>
            </a:endParaRPr>
          </a:p>
          <a:p>
            <a:pPr indent="-323850" lvl="0" marL="914400" rtl="0" algn="l">
              <a:spcBef>
                <a:spcPts val="0"/>
              </a:spcBef>
              <a:spcAft>
                <a:spcPts val="0"/>
              </a:spcAft>
              <a:buClr>
                <a:srgbClr val="7CD5F3"/>
              </a:buClr>
              <a:buSzPts val="1500"/>
              <a:buFont typeface="Fira Sans Condensed"/>
              <a:buChar char="➢"/>
            </a:pPr>
            <a:r>
              <a:rPr lang="en" sz="1500">
                <a:solidFill>
                  <a:srgbClr val="7CD5F3"/>
                </a:solidFill>
                <a:latin typeface="Fira Sans Condensed"/>
                <a:ea typeface="Fira Sans Condensed"/>
                <a:cs typeface="Fira Sans Condensed"/>
                <a:sym typeface="Fira Sans Condensed"/>
              </a:rPr>
              <a:t>Computing numerical approximations to the spatial derivatives of w(x,t).</a:t>
            </a:r>
            <a:endParaRPr sz="1500">
              <a:solidFill>
                <a:srgbClr val="7CD5F3"/>
              </a:solidFill>
              <a:latin typeface="Fira Sans Condensed"/>
              <a:ea typeface="Fira Sans Condensed"/>
              <a:cs typeface="Fira Sans Condensed"/>
              <a:sym typeface="Fira Sans Condensed"/>
            </a:endParaRPr>
          </a:p>
          <a:p>
            <a:pPr indent="-323850" lvl="0" marL="914400" rtl="0" algn="l">
              <a:spcBef>
                <a:spcPts val="0"/>
              </a:spcBef>
              <a:spcAft>
                <a:spcPts val="0"/>
              </a:spcAft>
              <a:buClr>
                <a:srgbClr val="7CD5F3"/>
              </a:buClr>
              <a:buSzPts val="1500"/>
              <a:buFont typeface="Fira Sans Condensed"/>
              <a:buChar char="➢"/>
            </a:pPr>
            <a:r>
              <a:rPr lang="en" sz="1500">
                <a:solidFill>
                  <a:srgbClr val="7CD5F3"/>
                </a:solidFill>
                <a:latin typeface="Fira Sans Condensed"/>
                <a:ea typeface="Fira Sans Condensed"/>
                <a:cs typeface="Fira Sans Condensed"/>
                <a:sym typeface="Fira Sans Condensed"/>
              </a:rPr>
              <a:t>Constructing</a:t>
            </a:r>
            <a:r>
              <a:rPr lang="en" sz="1500">
                <a:solidFill>
                  <a:srgbClr val="7CD5F3"/>
                </a:solidFill>
                <a:latin typeface="Fira Sans Condensed"/>
                <a:ea typeface="Fira Sans Condensed"/>
                <a:cs typeface="Fira Sans Condensed"/>
                <a:sym typeface="Fira Sans Condensed"/>
              </a:rPr>
              <a:t>  feature matrix by collection of feature vectors.</a:t>
            </a:r>
            <a:endParaRPr sz="1500">
              <a:solidFill>
                <a:srgbClr val="7CD5F3"/>
              </a:solidFill>
              <a:latin typeface="Fira Sans Condensed"/>
              <a:ea typeface="Fira Sans Condensed"/>
              <a:cs typeface="Fira Sans Condensed"/>
              <a:sym typeface="Fira Sans Condensed"/>
            </a:endParaRPr>
          </a:p>
          <a:p>
            <a:pPr indent="-323850" lvl="1" marL="914400" rtl="0" algn="l">
              <a:spcBef>
                <a:spcPts val="0"/>
              </a:spcBef>
              <a:spcAft>
                <a:spcPts val="0"/>
              </a:spcAft>
              <a:buClr>
                <a:srgbClr val="7CD5F3"/>
              </a:buClr>
              <a:buSzPts val="1500"/>
              <a:buFont typeface="Fira Sans Condensed"/>
              <a:buChar char="➢"/>
            </a:pPr>
            <a:r>
              <a:rPr lang="en" sz="1500">
                <a:solidFill>
                  <a:srgbClr val="7CD5F3"/>
                </a:solidFill>
                <a:latin typeface="Fira Sans Condensed"/>
                <a:ea typeface="Fira Sans Condensed"/>
                <a:cs typeface="Fira Sans Condensed"/>
                <a:sym typeface="Fira Sans Condensed"/>
              </a:rPr>
              <a:t>Finally the coefficient of the terms are computed using least squares method.</a:t>
            </a:r>
            <a:endParaRPr sz="1500">
              <a:solidFill>
                <a:srgbClr val="7CD5F3"/>
              </a:solidFill>
              <a:latin typeface="Fira Sans Condensed"/>
              <a:ea typeface="Fira Sans Condensed"/>
              <a:cs typeface="Fira Sans Condensed"/>
              <a:sym typeface="Fira Sans Condensed"/>
            </a:endParaRPr>
          </a:p>
          <a:p>
            <a:pPr indent="0" lvl="0" marL="0" rtl="0" algn="ctr">
              <a:lnSpc>
                <a:spcPct val="115000"/>
              </a:lnSpc>
              <a:spcBef>
                <a:spcPts val="0"/>
              </a:spcBef>
              <a:spcAft>
                <a:spcPts val="0"/>
              </a:spcAft>
              <a:buNone/>
            </a:pPr>
            <a:r>
              <a:rPr lang="en" sz="1500">
                <a:solidFill>
                  <a:srgbClr val="FFFFFF"/>
                </a:solidFill>
                <a:latin typeface="Fira Sans Condensed"/>
                <a:ea typeface="Fira Sans Condensed"/>
                <a:cs typeface="Fira Sans Condensed"/>
                <a:sym typeface="Fira Sans Condensed"/>
              </a:rPr>
              <a:t>min</a:t>
            </a:r>
            <a:r>
              <a:rPr baseline="-25000" lang="en" sz="1500">
                <a:solidFill>
                  <a:srgbClr val="FFFFFF"/>
                </a:solidFill>
                <a:latin typeface="Fira Sans Condensed"/>
                <a:ea typeface="Fira Sans Condensed"/>
                <a:cs typeface="Fira Sans Condensed"/>
                <a:sym typeface="Fira Sans Condensed"/>
              </a:rPr>
              <a:t>α</a:t>
            </a:r>
            <a:r>
              <a:rPr lang="en" sz="1500">
                <a:solidFill>
                  <a:srgbClr val="FFFFFF"/>
                </a:solidFill>
                <a:latin typeface="Fira Sans Condensed"/>
                <a:ea typeface="Fira Sans Condensed"/>
                <a:cs typeface="Fira Sans Condensed"/>
                <a:sym typeface="Fira Sans Condensed"/>
              </a:rPr>
              <a:t> ½ ∑॥V(t</a:t>
            </a:r>
            <a:r>
              <a:rPr baseline="-25000" lang="en" sz="1500">
                <a:solidFill>
                  <a:srgbClr val="FFFFFF"/>
                </a:solidFill>
                <a:latin typeface="Fira Sans Condensed"/>
                <a:ea typeface="Fira Sans Condensed"/>
                <a:cs typeface="Fira Sans Condensed"/>
                <a:sym typeface="Fira Sans Condensed"/>
              </a:rPr>
              <a:t>k</a:t>
            </a:r>
            <a:r>
              <a:rPr lang="en" sz="1500">
                <a:solidFill>
                  <a:srgbClr val="FFFFFF"/>
                </a:solidFill>
                <a:latin typeface="Fira Sans Condensed"/>
                <a:ea typeface="Fira Sans Condensed"/>
                <a:cs typeface="Fira Sans Condensed"/>
                <a:sym typeface="Fira Sans Condensed"/>
              </a:rPr>
              <a:t>) − F</a:t>
            </a:r>
            <a:r>
              <a:rPr baseline="-25000" lang="en" sz="1500">
                <a:solidFill>
                  <a:srgbClr val="FFFFFF"/>
                </a:solidFill>
                <a:latin typeface="Fira Sans Condensed"/>
                <a:ea typeface="Fira Sans Condensed"/>
                <a:cs typeface="Fira Sans Condensed"/>
                <a:sym typeface="Fira Sans Condensed"/>
              </a:rPr>
              <a:t>u</a:t>
            </a:r>
            <a:r>
              <a:rPr lang="en" sz="1500">
                <a:solidFill>
                  <a:srgbClr val="FFFFFF"/>
                </a:solidFill>
                <a:latin typeface="Fira Sans Condensed"/>
                <a:ea typeface="Fira Sans Condensed"/>
                <a:cs typeface="Fira Sans Condensed"/>
                <a:sym typeface="Fira Sans Condensed"/>
              </a:rPr>
              <a:t>(t</a:t>
            </a:r>
            <a:r>
              <a:rPr baseline="-25000" lang="en" sz="1500">
                <a:solidFill>
                  <a:srgbClr val="FFFFFF"/>
                </a:solidFill>
                <a:latin typeface="Fira Sans Condensed"/>
                <a:ea typeface="Fira Sans Condensed"/>
                <a:cs typeface="Fira Sans Condensed"/>
                <a:sym typeface="Fira Sans Condensed"/>
              </a:rPr>
              <a:t>k</a:t>
            </a:r>
            <a:r>
              <a:rPr lang="en" sz="1500">
                <a:solidFill>
                  <a:srgbClr val="FFFFFF"/>
                </a:solidFill>
                <a:latin typeface="Fira Sans Condensed"/>
                <a:ea typeface="Fira Sans Condensed"/>
                <a:cs typeface="Fira Sans Condensed"/>
                <a:sym typeface="Fira Sans Condensed"/>
              </a:rPr>
              <a:t>) α॥</a:t>
            </a:r>
            <a:r>
              <a:rPr baseline="-25000" lang="en" sz="1500">
                <a:solidFill>
                  <a:srgbClr val="FFFFFF"/>
                </a:solidFill>
                <a:latin typeface="Fira Sans Condensed"/>
                <a:ea typeface="Fira Sans Condensed"/>
                <a:cs typeface="Fira Sans Condensed"/>
                <a:sym typeface="Fira Sans Condensed"/>
              </a:rPr>
              <a:t>2</a:t>
            </a:r>
            <a:r>
              <a:rPr baseline="30000" lang="en" sz="1500">
                <a:solidFill>
                  <a:srgbClr val="FFFFFF"/>
                </a:solidFill>
                <a:latin typeface="Fira Sans Condensed"/>
                <a:ea typeface="Fira Sans Condensed"/>
                <a:cs typeface="Fira Sans Condensed"/>
                <a:sym typeface="Fira Sans Condensed"/>
              </a:rPr>
              <a:t>2</a:t>
            </a:r>
            <a:r>
              <a:rPr lang="en" sz="1500">
                <a:solidFill>
                  <a:srgbClr val="FFFFFF"/>
                </a:solidFill>
                <a:latin typeface="Fira Sans Condensed"/>
                <a:ea typeface="Fira Sans Condensed"/>
                <a:cs typeface="Fira Sans Condensed"/>
                <a:sym typeface="Fira Sans Condensed"/>
              </a:rPr>
              <a:t> + λ॥α॥</a:t>
            </a:r>
            <a:r>
              <a:rPr baseline="-25000" lang="en" sz="1500">
                <a:solidFill>
                  <a:srgbClr val="FFFFFF"/>
                </a:solidFill>
                <a:latin typeface="Fira Sans Condensed"/>
                <a:ea typeface="Fira Sans Condensed"/>
                <a:cs typeface="Fira Sans Condensed"/>
                <a:sym typeface="Fira Sans Condensed"/>
              </a:rPr>
              <a:t>1</a:t>
            </a:r>
            <a:r>
              <a:rPr lang="en" sz="1500">
                <a:solidFill>
                  <a:srgbClr val="FFFFFF"/>
                </a:solidFill>
                <a:latin typeface="Fira Sans Condensed"/>
                <a:ea typeface="Fira Sans Condensed"/>
                <a:cs typeface="Fira Sans Condensed"/>
                <a:sym typeface="Fira Sans Condensed"/>
              </a:rPr>
              <a:t>.</a:t>
            </a:r>
            <a:endParaRPr sz="1500">
              <a:solidFill>
                <a:srgbClr val="FFFFFF"/>
              </a:solidFill>
              <a:latin typeface="Fira Sans Condensed"/>
              <a:ea typeface="Fira Sans Condensed"/>
              <a:cs typeface="Fira Sans Condensed"/>
              <a:sym typeface="Fira Sans Condensed"/>
            </a:endParaRPr>
          </a:p>
          <a:p>
            <a:pPr indent="0" lvl="0" marL="0" rtl="0" algn="ctr">
              <a:spcBef>
                <a:spcPts val="0"/>
              </a:spcBef>
              <a:spcAft>
                <a:spcPts val="0"/>
              </a:spcAft>
              <a:buNone/>
            </a:pPr>
            <a:r>
              <a:t/>
            </a:r>
            <a:endParaRPr sz="1500">
              <a:solidFill>
                <a:srgbClr val="7CD5F3"/>
              </a:solidFill>
              <a:latin typeface="Fira Sans Condensed"/>
              <a:ea typeface="Fira Sans Condensed"/>
              <a:cs typeface="Fira Sans Condensed"/>
              <a:sym typeface="Fira Sans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42"/>
          <p:cNvSpPr txBox="1"/>
          <p:nvPr>
            <p:ph type="title"/>
          </p:nvPr>
        </p:nvSpPr>
        <p:spPr>
          <a:xfrm>
            <a:off x="820575" y="2243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rgbClr val="FFFFFF"/>
                </a:solidFill>
                <a:latin typeface="Montserrat ExtraBold"/>
                <a:ea typeface="Montserrat ExtraBold"/>
                <a:cs typeface="Montserrat ExtraBold"/>
                <a:sym typeface="Montserrat ExtraBold"/>
              </a:rPr>
              <a:t>            </a:t>
            </a:r>
            <a:r>
              <a:rPr b="0" lang="en">
                <a:solidFill>
                  <a:srgbClr val="FFFFFF"/>
                </a:solidFill>
                <a:latin typeface="Montserrat ExtraBold"/>
                <a:ea typeface="Montserrat ExtraBold"/>
                <a:cs typeface="Montserrat ExtraBold"/>
                <a:sym typeface="Montserrat ExtraBold"/>
              </a:rPr>
              <a:t>Method of approach</a:t>
            </a:r>
            <a:endParaRPr b="0">
              <a:solidFill>
                <a:srgbClr val="FFFFFF"/>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a:latin typeface="Montserrat"/>
              <a:ea typeface="Montserrat"/>
              <a:cs typeface="Montserrat"/>
              <a:sym typeface="Montserrat"/>
            </a:endParaRPr>
          </a:p>
        </p:txBody>
      </p:sp>
      <p:grpSp>
        <p:nvGrpSpPr>
          <p:cNvPr id="315" name="Google Shape;315;p42"/>
          <p:cNvGrpSpPr/>
          <p:nvPr/>
        </p:nvGrpSpPr>
        <p:grpSpPr>
          <a:xfrm>
            <a:off x="3201391" y="1010557"/>
            <a:ext cx="2054184" cy="3423021"/>
            <a:chOff x="2752956" y="1710138"/>
            <a:chExt cx="1773600" cy="3415507"/>
          </a:xfrm>
        </p:grpSpPr>
        <p:sp>
          <p:nvSpPr>
            <p:cNvPr id="316" name="Google Shape;316;p42"/>
            <p:cNvSpPr txBox="1"/>
            <p:nvPr/>
          </p:nvSpPr>
          <p:spPr>
            <a:xfrm flipH="1">
              <a:off x="2752956" y="3203245"/>
              <a:ext cx="1773600" cy="192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7CD5F3"/>
                  </a:solidFill>
                  <a:latin typeface="Jura Medium"/>
                  <a:ea typeface="Jura Medium"/>
                  <a:cs typeface="Jura Medium"/>
                  <a:sym typeface="Jura Medium"/>
                </a:rPr>
                <a:t>Construct feature vectors via algebraic equations of the spatial derivatives.</a:t>
              </a:r>
              <a:endParaRPr>
                <a:solidFill>
                  <a:srgbClr val="7CD5F3"/>
                </a:solidFill>
                <a:latin typeface="Jura Medium"/>
                <a:ea typeface="Jura Medium"/>
                <a:cs typeface="Jura Medium"/>
                <a:sym typeface="Jura Medium"/>
              </a:endParaRPr>
            </a:p>
            <a:p>
              <a:pPr indent="0" lvl="0" marL="0" rtl="0" algn="ctr">
                <a:spcBef>
                  <a:spcPts val="0"/>
                </a:spcBef>
                <a:spcAft>
                  <a:spcPts val="0"/>
                </a:spcAft>
                <a:buNone/>
              </a:pPr>
              <a:r>
                <a:t/>
              </a:r>
              <a:endParaRPr sz="1300">
                <a:solidFill>
                  <a:srgbClr val="7CD5F3"/>
                </a:solidFill>
                <a:latin typeface="Jura Medium"/>
                <a:ea typeface="Jura Medium"/>
                <a:cs typeface="Jura Medium"/>
                <a:sym typeface="Jura Medium"/>
              </a:endParaRPr>
            </a:p>
          </p:txBody>
        </p:sp>
        <p:sp>
          <p:nvSpPr>
            <p:cNvPr id="317" name="Google Shape;317;p42"/>
            <p:cNvSpPr/>
            <p:nvPr/>
          </p:nvSpPr>
          <p:spPr>
            <a:xfrm>
              <a:off x="3078592" y="1710138"/>
              <a:ext cx="1122300" cy="1111500"/>
            </a:xfrm>
            <a:prstGeom prst="diamond">
              <a:avLst/>
            </a:prstGeom>
            <a:solidFill>
              <a:srgbClr val="050E38"/>
            </a:solidFill>
            <a:ln cap="flat" cmpd="sng" w="9525">
              <a:solidFill>
                <a:srgbClr val="7CD5F3"/>
              </a:solidFill>
              <a:prstDash val="solid"/>
              <a:round/>
              <a:headEnd len="sm" w="sm" type="none"/>
              <a:tailEnd len="sm" w="sm" type="none"/>
            </a:ln>
          </p:spPr>
          <p:txBody>
            <a:bodyPr anchorCtr="0" anchor="t" bIns="91425" lIns="0" spcFirstLastPara="1" rIns="0" wrap="square" tIns="91425">
              <a:noAutofit/>
            </a:bodyPr>
            <a:lstStyle/>
            <a:p>
              <a:pPr indent="0" lvl="0" marL="0" rtl="0" algn="ctr">
                <a:spcBef>
                  <a:spcPts val="0"/>
                </a:spcBef>
                <a:spcAft>
                  <a:spcPts val="0"/>
                </a:spcAft>
                <a:buNone/>
              </a:pPr>
              <a:r>
                <a:rPr lang="en" sz="1500">
                  <a:solidFill>
                    <a:srgbClr val="FFFFFF"/>
                  </a:solidFill>
                  <a:latin typeface="Orbitron Black"/>
                  <a:ea typeface="Orbitron Black"/>
                  <a:cs typeface="Orbitron Black"/>
                  <a:sym typeface="Orbitron Black"/>
                </a:rPr>
                <a:t>Step</a:t>
              </a:r>
              <a:endParaRPr sz="1500">
                <a:solidFill>
                  <a:srgbClr val="FFFFFF"/>
                </a:solidFill>
                <a:latin typeface="Orbitron Black"/>
                <a:ea typeface="Orbitron Black"/>
                <a:cs typeface="Orbitron Black"/>
                <a:sym typeface="Orbitron Black"/>
              </a:endParaRPr>
            </a:p>
            <a:p>
              <a:pPr indent="0" lvl="0" marL="0" rtl="0" algn="ctr">
                <a:spcBef>
                  <a:spcPts val="0"/>
                </a:spcBef>
                <a:spcAft>
                  <a:spcPts val="0"/>
                </a:spcAft>
                <a:buNone/>
              </a:pPr>
              <a:r>
                <a:rPr lang="en" sz="1500">
                  <a:solidFill>
                    <a:srgbClr val="FFFFFF"/>
                  </a:solidFill>
                  <a:latin typeface="Orbitron Black"/>
                  <a:ea typeface="Orbitron Black"/>
                  <a:cs typeface="Orbitron Black"/>
                  <a:sym typeface="Orbitron Black"/>
                </a:rPr>
                <a:t>02</a:t>
              </a:r>
              <a:endParaRPr sz="2200">
                <a:solidFill>
                  <a:srgbClr val="FFFFFF"/>
                </a:solidFill>
                <a:latin typeface="Orbitron Black"/>
                <a:ea typeface="Orbitron Black"/>
                <a:cs typeface="Orbitron Black"/>
                <a:sym typeface="Orbitron Black"/>
              </a:endParaRPr>
            </a:p>
          </p:txBody>
        </p:sp>
      </p:grpSp>
      <p:cxnSp>
        <p:nvCxnSpPr>
          <p:cNvPr id="318" name="Google Shape;318;p42"/>
          <p:cNvCxnSpPr>
            <a:stCxn id="317" idx="2"/>
          </p:cNvCxnSpPr>
          <p:nvPr/>
        </p:nvCxnSpPr>
        <p:spPr>
          <a:xfrm>
            <a:off x="4228467" y="2124502"/>
            <a:ext cx="0" cy="382500"/>
          </a:xfrm>
          <a:prstGeom prst="straightConnector1">
            <a:avLst/>
          </a:prstGeom>
          <a:noFill/>
          <a:ln cap="flat" cmpd="sng" w="9525">
            <a:solidFill>
              <a:srgbClr val="7CD5F3"/>
            </a:solidFill>
            <a:prstDash val="solid"/>
            <a:round/>
            <a:headEnd len="med" w="med" type="none"/>
            <a:tailEnd len="med" w="med" type="none"/>
          </a:ln>
        </p:spPr>
      </p:cxnSp>
      <p:grpSp>
        <p:nvGrpSpPr>
          <p:cNvPr id="319" name="Google Shape;319;p42"/>
          <p:cNvGrpSpPr/>
          <p:nvPr/>
        </p:nvGrpSpPr>
        <p:grpSpPr>
          <a:xfrm>
            <a:off x="5360841" y="1010557"/>
            <a:ext cx="2054184" cy="3423023"/>
            <a:chOff x="4617444" y="1710138"/>
            <a:chExt cx="1773600" cy="3415508"/>
          </a:xfrm>
        </p:grpSpPr>
        <p:sp>
          <p:nvSpPr>
            <p:cNvPr id="320" name="Google Shape;320;p42"/>
            <p:cNvSpPr txBox="1"/>
            <p:nvPr/>
          </p:nvSpPr>
          <p:spPr>
            <a:xfrm flipH="1">
              <a:off x="4617444" y="3203246"/>
              <a:ext cx="1773600" cy="192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7CD5F3"/>
                  </a:solidFill>
                  <a:latin typeface="Jura Medium"/>
                  <a:ea typeface="Jura Medium"/>
                  <a:cs typeface="Jura Medium"/>
                  <a:sym typeface="Jura Medium"/>
                </a:rPr>
                <a:t>Use the Douglas–Rachford algorithm, equation, to solve the L1 least-squares problems.</a:t>
              </a:r>
              <a:endParaRPr sz="1300">
                <a:solidFill>
                  <a:srgbClr val="7CD5F3"/>
                </a:solidFill>
                <a:latin typeface="Jura Medium"/>
                <a:ea typeface="Jura Medium"/>
                <a:cs typeface="Jura Medium"/>
                <a:sym typeface="Jura Medium"/>
              </a:endParaRPr>
            </a:p>
          </p:txBody>
        </p:sp>
        <p:sp>
          <p:nvSpPr>
            <p:cNvPr id="321" name="Google Shape;321;p42"/>
            <p:cNvSpPr/>
            <p:nvPr/>
          </p:nvSpPr>
          <p:spPr>
            <a:xfrm>
              <a:off x="4943117" y="1710138"/>
              <a:ext cx="1122300" cy="1111500"/>
            </a:xfrm>
            <a:prstGeom prst="diamond">
              <a:avLst/>
            </a:prstGeom>
            <a:solidFill>
              <a:srgbClr val="050E38"/>
            </a:solidFill>
            <a:ln cap="flat" cmpd="sng" w="9525">
              <a:solidFill>
                <a:srgbClr val="7CD5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500">
                  <a:solidFill>
                    <a:srgbClr val="FFFFFF"/>
                  </a:solidFill>
                  <a:latin typeface="Orbitron Black"/>
                  <a:ea typeface="Orbitron Black"/>
                  <a:cs typeface="Orbitron Black"/>
                  <a:sym typeface="Orbitron Black"/>
                </a:rPr>
                <a:t>Step</a:t>
              </a:r>
              <a:endParaRPr sz="1500">
                <a:solidFill>
                  <a:srgbClr val="FFFFFF"/>
                </a:solidFill>
                <a:latin typeface="Orbitron Black"/>
                <a:ea typeface="Orbitron Black"/>
                <a:cs typeface="Orbitron Black"/>
                <a:sym typeface="Orbitron Black"/>
              </a:endParaRPr>
            </a:p>
            <a:p>
              <a:pPr indent="0" lvl="0" marL="0" rtl="0" algn="ctr">
                <a:spcBef>
                  <a:spcPts val="0"/>
                </a:spcBef>
                <a:spcAft>
                  <a:spcPts val="0"/>
                </a:spcAft>
                <a:buNone/>
              </a:pPr>
              <a:r>
                <a:rPr lang="en" sz="1500">
                  <a:solidFill>
                    <a:srgbClr val="FFFFFF"/>
                  </a:solidFill>
                  <a:latin typeface="Orbitron Black"/>
                  <a:ea typeface="Orbitron Black"/>
                  <a:cs typeface="Orbitron Black"/>
                  <a:sym typeface="Orbitron Black"/>
                </a:rPr>
                <a:t>03</a:t>
              </a:r>
              <a:endParaRPr sz="2200">
                <a:solidFill>
                  <a:srgbClr val="FFFFFF"/>
                </a:solidFill>
                <a:latin typeface="Orbitron Black"/>
                <a:ea typeface="Orbitron Black"/>
                <a:cs typeface="Orbitron Black"/>
                <a:sym typeface="Orbitron Black"/>
              </a:endParaRPr>
            </a:p>
          </p:txBody>
        </p:sp>
      </p:grpSp>
      <p:cxnSp>
        <p:nvCxnSpPr>
          <p:cNvPr id="322" name="Google Shape;322;p42"/>
          <p:cNvCxnSpPr>
            <a:stCxn id="321" idx="2"/>
          </p:cNvCxnSpPr>
          <p:nvPr/>
        </p:nvCxnSpPr>
        <p:spPr>
          <a:xfrm>
            <a:off x="6387960" y="2124502"/>
            <a:ext cx="0" cy="382500"/>
          </a:xfrm>
          <a:prstGeom prst="straightConnector1">
            <a:avLst/>
          </a:prstGeom>
          <a:noFill/>
          <a:ln cap="flat" cmpd="sng" w="9525">
            <a:solidFill>
              <a:srgbClr val="7CD5F3"/>
            </a:solidFill>
            <a:prstDash val="solid"/>
            <a:round/>
            <a:headEnd len="med" w="med" type="none"/>
            <a:tailEnd len="med" w="med" type="none"/>
          </a:ln>
        </p:spPr>
      </p:cxnSp>
      <p:cxnSp>
        <p:nvCxnSpPr>
          <p:cNvPr id="323" name="Google Shape;323;p42"/>
          <p:cNvCxnSpPr>
            <a:stCxn id="324" idx="3"/>
            <a:endCxn id="317" idx="1"/>
          </p:cNvCxnSpPr>
          <p:nvPr/>
        </p:nvCxnSpPr>
        <p:spPr>
          <a:xfrm>
            <a:off x="2718956" y="1567529"/>
            <a:ext cx="859500" cy="0"/>
          </a:xfrm>
          <a:prstGeom prst="straightConnector1">
            <a:avLst/>
          </a:prstGeom>
          <a:noFill/>
          <a:ln cap="flat" cmpd="sng" w="9525">
            <a:solidFill>
              <a:srgbClr val="7CD5F3"/>
            </a:solidFill>
            <a:prstDash val="solid"/>
            <a:round/>
            <a:headEnd len="med" w="med" type="none"/>
            <a:tailEnd len="med" w="med" type="none"/>
          </a:ln>
        </p:spPr>
      </p:cxnSp>
      <p:cxnSp>
        <p:nvCxnSpPr>
          <p:cNvPr id="325" name="Google Shape;325;p42"/>
          <p:cNvCxnSpPr>
            <a:stCxn id="317" idx="3"/>
            <a:endCxn id="321" idx="1"/>
          </p:cNvCxnSpPr>
          <p:nvPr/>
        </p:nvCxnSpPr>
        <p:spPr>
          <a:xfrm>
            <a:off x="4878391" y="1567529"/>
            <a:ext cx="859500" cy="0"/>
          </a:xfrm>
          <a:prstGeom prst="straightConnector1">
            <a:avLst/>
          </a:prstGeom>
          <a:noFill/>
          <a:ln cap="flat" cmpd="sng" w="9525">
            <a:solidFill>
              <a:srgbClr val="7CD5F3"/>
            </a:solidFill>
            <a:prstDash val="solid"/>
            <a:round/>
            <a:headEnd len="med" w="med" type="none"/>
            <a:tailEnd len="med" w="med" type="none"/>
          </a:ln>
        </p:spPr>
      </p:cxnSp>
      <p:grpSp>
        <p:nvGrpSpPr>
          <p:cNvPr id="326" name="Google Shape;326;p42"/>
          <p:cNvGrpSpPr/>
          <p:nvPr/>
        </p:nvGrpSpPr>
        <p:grpSpPr>
          <a:xfrm>
            <a:off x="1041916" y="1010557"/>
            <a:ext cx="2054184" cy="3423021"/>
            <a:chOff x="888446" y="1710138"/>
            <a:chExt cx="1773600" cy="3415507"/>
          </a:xfrm>
        </p:grpSpPr>
        <p:sp>
          <p:nvSpPr>
            <p:cNvPr id="327" name="Google Shape;327;p42"/>
            <p:cNvSpPr txBox="1"/>
            <p:nvPr/>
          </p:nvSpPr>
          <p:spPr>
            <a:xfrm flipH="1">
              <a:off x="888446" y="3203245"/>
              <a:ext cx="1773600" cy="192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7CD5F3"/>
                  </a:solidFill>
                  <a:latin typeface="Jura Medium"/>
                  <a:ea typeface="Jura Medium"/>
                  <a:cs typeface="Jura Medium"/>
                  <a:sym typeface="Jura Medium"/>
                </a:rPr>
                <a:t>Initially w(x, t) will be given, from that we have to calculate all spatial derivatives (up to some order) using the </a:t>
              </a:r>
              <a:r>
                <a:rPr b="1" lang="en" sz="1300">
                  <a:solidFill>
                    <a:srgbClr val="7CD5F3"/>
                  </a:solidFill>
                  <a:latin typeface="Jura"/>
                  <a:ea typeface="Jura"/>
                  <a:cs typeface="Jura"/>
                  <a:sym typeface="Jura"/>
                </a:rPr>
                <a:t>spectral method.</a:t>
              </a:r>
              <a:endParaRPr b="1" sz="1300">
                <a:solidFill>
                  <a:srgbClr val="7CD5F3"/>
                </a:solidFill>
                <a:latin typeface="Jura"/>
                <a:ea typeface="Jura"/>
                <a:cs typeface="Jura"/>
                <a:sym typeface="Jura"/>
              </a:endParaRPr>
            </a:p>
          </p:txBody>
        </p:sp>
        <p:sp>
          <p:nvSpPr>
            <p:cNvPr id="324" name="Google Shape;324;p42"/>
            <p:cNvSpPr/>
            <p:nvPr/>
          </p:nvSpPr>
          <p:spPr>
            <a:xfrm>
              <a:off x="1214117" y="1710138"/>
              <a:ext cx="1122300" cy="1111500"/>
            </a:xfrm>
            <a:prstGeom prst="diamond">
              <a:avLst/>
            </a:prstGeom>
            <a:solidFill>
              <a:srgbClr val="050E38"/>
            </a:solidFill>
            <a:ln cap="flat" cmpd="sng" w="9525">
              <a:solidFill>
                <a:srgbClr val="7CD5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500">
                  <a:solidFill>
                    <a:srgbClr val="FFFFFF"/>
                  </a:solidFill>
                  <a:latin typeface="Orbitron Black"/>
                  <a:ea typeface="Orbitron Black"/>
                  <a:cs typeface="Orbitron Black"/>
                  <a:sym typeface="Orbitron Black"/>
                </a:rPr>
                <a:t>Step</a:t>
              </a:r>
              <a:endParaRPr sz="1500">
                <a:solidFill>
                  <a:srgbClr val="FFFFFF"/>
                </a:solidFill>
                <a:latin typeface="Orbitron Black"/>
                <a:ea typeface="Orbitron Black"/>
                <a:cs typeface="Orbitron Black"/>
                <a:sym typeface="Orbitron Black"/>
              </a:endParaRPr>
            </a:p>
            <a:p>
              <a:pPr indent="0" lvl="0" marL="0" rtl="0" algn="ctr">
                <a:spcBef>
                  <a:spcPts val="0"/>
                </a:spcBef>
                <a:spcAft>
                  <a:spcPts val="0"/>
                </a:spcAft>
                <a:buNone/>
              </a:pPr>
              <a:r>
                <a:rPr lang="en" sz="1500">
                  <a:solidFill>
                    <a:srgbClr val="FFFFFF"/>
                  </a:solidFill>
                  <a:latin typeface="Orbitron Black"/>
                  <a:ea typeface="Orbitron Black"/>
                  <a:cs typeface="Orbitron Black"/>
                  <a:sym typeface="Orbitron Black"/>
                </a:rPr>
                <a:t>01</a:t>
              </a:r>
              <a:endParaRPr sz="1500">
                <a:solidFill>
                  <a:srgbClr val="FFFFFF"/>
                </a:solidFill>
                <a:latin typeface="Orbitron Black"/>
                <a:ea typeface="Orbitron Black"/>
                <a:cs typeface="Orbitron Black"/>
                <a:sym typeface="Orbitron Black"/>
              </a:endParaRPr>
            </a:p>
          </p:txBody>
        </p:sp>
        <p:cxnSp>
          <p:nvCxnSpPr>
            <p:cNvPr id="328" name="Google Shape;328;p42"/>
            <p:cNvCxnSpPr>
              <a:stCxn id="324" idx="2"/>
              <a:endCxn id="327" idx="0"/>
            </p:cNvCxnSpPr>
            <p:nvPr/>
          </p:nvCxnSpPr>
          <p:spPr>
            <a:xfrm>
              <a:off x="1775267" y="2821638"/>
              <a:ext cx="0" cy="381600"/>
            </a:xfrm>
            <a:prstGeom prst="straightConnector1">
              <a:avLst/>
            </a:prstGeom>
            <a:noFill/>
            <a:ln cap="flat" cmpd="sng" w="9525">
              <a:solidFill>
                <a:srgbClr val="7CD5F3"/>
              </a:solidFill>
              <a:prstDash val="solid"/>
              <a:round/>
              <a:headEnd len="med" w="med" type="none"/>
              <a:tailEnd len="med" w="med" type="none"/>
            </a:ln>
          </p:spPr>
        </p:cxn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2" name="Shape 332"/>
        <p:cNvGrpSpPr/>
        <p:nvPr/>
      </p:nvGrpSpPr>
      <p:grpSpPr>
        <a:xfrm>
          <a:off x="0" y="0"/>
          <a:ext cx="0" cy="0"/>
          <a:chOff x="0" y="0"/>
          <a:chExt cx="0" cy="0"/>
        </a:xfrm>
      </p:grpSpPr>
      <p:sp>
        <p:nvSpPr>
          <p:cNvPr id="333" name="Google Shape;333;p43"/>
          <p:cNvSpPr txBox="1"/>
          <p:nvPr/>
        </p:nvSpPr>
        <p:spPr>
          <a:xfrm>
            <a:off x="948600" y="243800"/>
            <a:ext cx="7909800" cy="711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800">
                <a:solidFill>
                  <a:srgbClr val="00FFFF"/>
                </a:solidFill>
                <a:latin typeface="Montserrat"/>
                <a:ea typeface="Montserrat"/>
                <a:cs typeface="Montserrat"/>
                <a:sym typeface="Montserrat"/>
              </a:rPr>
              <a:t>Simulation and Numerical Experiments:</a:t>
            </a:r>
            <a:endParaRPr b="1" sz="2800">
              <a:solidFill>
                <a:srgbClr val="00FFFF"/>
              </a:solidFill>
              <a:latin typeface="Montserrat"/>
              <a:ea typeface="Montserrat"/>
              <a:cs typeface="Montserrat"/>
              <a:sym typeface="Montserrat"/>
            </a:endParaRPr>
          </a:p>
        </p:txBody>
      </p:sp>
      <p:sp>
        <p:nvSpPr>
          <p:cNvPr id="334" name="Google Shape;334;p43"/>
          <p:cNvSpPr txBox="1"/>
          <p:nvPr/>
        </p:nvSpPr>
        <p:spPr>
          <a:xfrm>
            <a:off x="948600" y="893000"/>
            <a:ext cx="7795500" cy="4168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Fira Sans Condensed"/>
              <a:buChar char="●"/>
            </a:pPr>
            <a:r>
              <a:rPr lang="en" sz="1200">
                <a:solidFill>
                  <a:srgbClr val="FFFFFF"/>
                </a:solidFill>
                <a:latin typeface="Fira Sans Condensed"/>
                <a:ea typeface="Fira Sans Condensed"/>
                <a:cs typeface="Fira Sans Condensed"/>
                <a:sym typeface="Fira Sans Condensed"/>
              </a:rPr>
              <a:t>To test the method, </a:t>
            </a:r>
            <a:endParaRPr sz="1200">
              <a:solidFill>
                <a:srgbClr val="FFFFFF"/>
              </a:solidFill>
              <a:latin typeface="Fira Sans Condensed"/>
              <a:ea typeface="Fira Sans Condensed"/>
              <a:cs typeface="Fira Sans Condensed"/>
              <a:sym typeface="Fira Sans Condensed"/>
            </a:endParaRPr>
          </a:p>
          <a:p>
            <a:pPr indent="-304800" lvl="1" marL="914400" rtl="0" algn="l">
              <a:lnSpc>
                <a:spcPct val="115000"/>
              </a:lnSpc>
              <a:spcBef>
                <a:spcPts val="0"/>
              </a:spcBef>
              <a:spcAft>
                <a:spcPts val="0"/>
              </a:spcAft>
              <a:buClr>
                <a:srgbClr val="FFFFFF"/>
              </a:buClr>
              <a:buSzPts val="1200"/>
              <a:buFont typeface="Fira Sans Condensed"/>
              <a:buChar char="○"/>
            </a:pPr>
            <a:r>
              <a:rPr lang="en" sz="1200">
                <a:solidFill>
                  <a:srgbClr val="FFFFFF"/>
                </a:solidFill>
                <a:latin typeface="Fira Sans Condensed"/>
                <a:ea typeface="Fira Sans Condensed"/>
                <a:cs typeface="Fira Sans Condensed"/>
                <a:sym typeface="Fira Sans Condensed"/>
              </a:rPr>
              <a:t>Data are simulated using the Crank–Nicolson method. The simulated data u(x,t) is assigned to the variable w</a:t>
            </a:r>
            <a:r>
              <a:rPr baseline="30000" lang="en" sz="1200">
                <a:solidFill>
                  <a:srgbClr val="FFFFFF"/>
                </a:solidFill>
                <a:latin typeface="Fira Sans Condensed"/>
                <a:ea typeface="Fira Sans Condensed"/>
                <a:cs typeface="Fira Sans Condensed"/>
                <a:sym typeface="Fira Sans Condensed"/>
              </a:rPr>
              <a:t>0</a:t>
            </a:r>
            <a:r>
              <a:rPr lang="en" sz="1200">
                <a:solidFill>
                  <a:srgbClr val="FFFFFF"/>
                </a:solidFill>
                <a:latin typeface="Fira Sans Condensed"/>
                <a:ea typeface="Fira Sans Condensed"/>
                <a:cs typeface="Fira Sans Condensed"/>
                <a:sym typeface="Fira Sans Condensed"/>
              </a:rPr>
              <a:t>(x,t).</a:t>
            </a:r>
            <a:endParaRPr sz="1200">
              <a:solidFill>
                <a:srgbClr val="FFFFFF"/>
              </a:solidFill>
              <a:latin typeface="Fira Sans Condensed"/>
              <a:ea typeface="Fira Sans Condensed"/>
              <a:cs typeface="Fira Sans Condensed"/>
              <a:sym typeface="Fira Sans Condensed"/>
            </a:endParaRPr>
          </a:p>
          <a:p>
            <a:pPr indent="-304800" lvl="1" marL="914400" rtl="0" algn="l">
              <a:lnSpc>
                <a:spcPct val="115000"/>
              </a:lnSpc>
              <a:spcBef>
                <a:spcPts val="0"/>
              </a:spcBef>
              <a:spcAft>
                <a:spcPts val="0"/>
              </a:spcAft>
              <a:buClr>
                <a:srgbClr val="FFFFFF"/>
              </a:buClr>
              <a:buSzPts val="1200"/>
              <a:buFont typeface="Fira Sans Condensed"/>
              <a:buChar char="○"/>
            </a:pPr>
            <a:r>
              <a:rPr lang="en" sz="1200">
                <a:solidFill>
                  <a:srgbClr val="FFFFFF"/>
                </a:solidFill>
                <a:latin typeface="Fira Sans Condensed"/>
                <a:ea typeface="Fira Sans Condensed"/>
                <a:cs typeface="Fira Sans Condensed"/>
                <a:sym typeface="Fira Sans Condensed"/>
              </a:rPr>
              <a:t>The noise-free velocity w</a:t>
            </a:r>
            <a:r>
              <a:rPr baseline="30000" lang="en" sz="1200">
                <a:solidFill>
                  <a:srgbClr val="FFFFFF"/>
                </a:solidFill>
                <a:latin typeface="Fira Sans Condensed"/>
                <a:ea typeface="Fira Sans Condensed"/>
                <a:cs typeface="Fira Sans Condensed"/>
                <a:sym typeface="Fira Sans Condensed"/>
              </a:rPr>
              <a:t>0</a:t>
            </a:r>
            <a:r>
              <a:rPr baseline="-25000" lang="en" sz="1200">
                <a:solidFill>
                  <a:srgbClr val="FFFFFF"/>
                </a:solidFill>
                <a:latin typeface="Fira Sans Condensed"/>
                <a:ea typeface="Fira Sans Condensed"/>
                <a:cs typeface="Fira Sans Condensed"/>
                <a:sym typeface="Fira Sans Condensed"/>
              </a:rPr>
              <a:t>t</a:t>
            </a:r>
            <a:r>
              <a:rPr lang="en" sz="1200">
                <a:solidFill>
                  <a:srgbClr val="FFFFFF"/>
                </a:solidFill>
                <a:latin typeface="Fira Sans Condensed"/>
                <a:ea typeface="Fira Sans Condensed"/>
                <a:cs typeface="Fira Sans Condensed"/>
                <a:sym typeface="Fira Sans Condensed"/>
              </a:rPr>
              <a:t> is computed by a first-order backward difference:</a:t>
            </a:r>
            <a:endParaRPr sz="1200">
              <a:solidFill>
                <a:srgbClr val="FFFFFF"/>
              </a:solidFill>
              <a:latin typeface="Fira Sans Condensed"/>
              <a:ea typeface="Fira Sans Condensed"/>
              <a:cs typeface="Fira Sans Condensed"/>
              <a:sym typeface="Fira Sans Condensed"/>
            </a:endParaRPr>
          </a:p>
          <a:p>
            <a:pPr indent="0" lvl="0" marL="914400" rtl="0" algn="l">
              <a:spcBef>
                <a:spcPts val="0"/>
              </a:spcBef>
              <a:spcAft>
                <a:spcPts val="0"/>
              </a:spcAft>
              <a:buNone/>
            </a:pPr>
            <a:r>
              <a:rPr b="1" lang="en" sz="1200">
                <a:solidFill>
                  <a:srgbClr val="FFFFFF"/>
                </a:solidFill>
                <a:latin typeface="Fira Sans Condensed"/>
                <a:ea typeface="Fira Sans Condensed"/>
                <a:cs typeface="Fira Sans Condensed"/>
                <a:sym typeface="Fira Sans Condensed"/>
              </a:rPr>
              <a:t>              w</a:t>
            </a:r>
            <a:r>
              <a:rPr b="1" baseline="30000" lang="en" sz="1200">
                <a:solidFill>
                  <a:srgbClr val="FFFFFF"/>
                </a:solidFill>
                <a:latin typeface="Fira Sans Condensed"/>
                <a:ea typeface="Fira Sans Condensed"/>
                <a:cs typeface="Fira Sans Condensed"/>
                <a:sym typeface="Fira Sans Condensed"/>
              </a:rPr>
              <a:t>0</a:t>
            </a:r>
            <a:r>
              <a:rPr b="1" baseline="-25000" lang="en" sz="1200">
                <a:solidFill>
                  <a:srgbClr val="FFFFFF"/>
                </a:solidFill>
                <a:latin typeface="Fira Sans Condensed"/>
                <a:ea typeface="Fira Sans Condensed"/>
                <a:cs typeface="Fira Sans Condensed"/>
                <a:sym typeface="Fira Sans Condensed"/>
              </a:rPr>
              <a:t>t</a:t>
            </a:r>
            <a:r>
              <a:rPr b="1" lang="en" sz="1200">
                <a:solidFill>
                  <a:srgbClr val="FFFFFF"/>
                </a:solidFill>
                <a:latin typeface="Fira Sans Condensed"/>
                <a:ea typeface="Fira Sans Condensed"/>
                <a:cs typeface="Fira Sans Condensed"/>
                <a:sym typeface="Fira Sans Condensed"/>
              </a:rPr>
              <a:t>(x</a:t>
            </a:r>
            <a:r>
              <a:rPr b="1" baseline="-25000" lang="en" sz="1200">
                <a:solidFill>
                  <a:srgbClr val="FFFFFF"/>
                </a:solidFill>
                <a:latin typeface="Fira Sans Condensed"/>
                <a:ea typeface="Fira Sans Condensed"/>
                <a:cs typeface="Fira Sans Condensed"/>
                <a:sym typeface="Fira Sans Condensed"/>
              </a:rPr>
              <a:t>j</a:t>
            </a:r>
            <a:r>
              <a:rPr b="1" lang="en" sz="1200">
                <a:solidFill>
                  <a:srgbClr val="FFFFFF"/>
                </a:solidFill>
                <a:latin typeface="Fira Sans Condensed"/>
                <a:ea typeface="Fira Sans Condensed"/>
                <a:cs typeface="Fira Sans Condensed"/>
                <a:sym typeface="Fira Sans Condensed"/>
              </a:rPr>
              <a:t>, t</a:t>
            </a:r>
            <a:r>
              <a:rPr b="1" baseline="-25000" lang="en" sz="1200">
                <a:solidFill>
                  <a:srgbClr val="FFFFFF"/>
                </a:solidFill>
                <a:latin typeface="Fira Sans Condensed"/>
                <a:ea typeface="Fira Sans Condensed"/>
                <a:cs typeface="Fira Sans Condensed"/>
                <a:sym typeface="Fira Sans Condensed"/>
              </a:rPr>
              <a:t>k</a:t>
            </a:r>
            <a:r>
              <a:rPr b="1" lang="en" sz="1200">
                <a:solidFill>
                  <a:srgbClr val="FFFFFF"/>
                </a:solidFill>
                <a:latin typeface="Fira Sans Condensed"/>
                <a:ea typeface="Fira Sans Condensed"/>
                <a:cs typeface="Fira Sans Condensed"/>
                <a:sym typeface="Fira Sans Condensed"/>
              </a:rPr>
              <a:t>) ≈ [w</a:t>
            </a:r>
            <a:r>
              <a:rPr b="1" baseline="30000" lang="en" sz="1200">
                <a:solidFill>
                  <a:srgbClr val="FFFFFF"/>
                </a:solidFill>
                <a:latin typeface="Fira Sans Condensed"/>
                <a:ea typeface="Fira Sans Condensed"/>
                <a:cs typeface="Fira Sans Condensed"/>
                <a:sym typeface="Fira Sans Condensed"/>
              </a:rPr>
              <a:t>0</a:t>
            </a:r>
            <a:r>
              <a:rPr b="1" lang="en" sz="1200">
                <a:solidFill>
                  <a:srgbClr val="FFFFFF"/>
                </a:solidFill>
                <a:latin typeface="Fira Sans Condensed"/>
                <a:ea typeface="Fira Sans Condensed"/>
                <a:cs typeface="Fira Sans Condensed"/>
                <a:sym typeface="Fira Sans Condensed"/>
              </a:rPr>
              <a:t>(x</a:t>
            </a:r>
            <a:r>
              <a:rPr b="1" baseline="-25000" lang="en" sz="1200">
                <a:solidFill>
                  <a:srgbClr val="FFFFFF"/>
                </a:solidFill>
                <a:latin typeface="Fira Sans Condensed"/>
                <a:ea typeface="Fira Sans Condensed"/>
                <a:cs typeface="Fira Sans Condensed"/>
                <a:sym typeface="Fira Sans Condensed"/>
              </a:rPr>
              <a:t>j</a:t>
            </a:r>
            <a:r>
              <a:rPr b="1" lang="en" sz="1200">
                <a:solidFill>
                  <a:srgbClr val="FFFFFF"/>
                </a:solidFill>
                <a:latin typeface="Fira Sans Condensed"/>
                <a:ea typeface="Fira Sans Condensed"/>
                <a:cs typeface="Fira Sans Condensed"/>
                <a:sym typeface="Fira Sans Condensed"/>
              </a:rPr>
              <a:t>, t</a:t>
            </a:r>
            <a:r>
              <a:rPr b="1" baseline="-25000" lang="en" sz="1200">
                <a:solidFill>
                  <a:srgbClr val="FFFFFF"/>
                </a:solidFill>
                <a:latin typeface="Fira Sans Condensed"/>
                <a:ea typeface="Fira Sans Condensed"/>
                <a:cs typeface="Fira Sans Condensed"/>
                <a:sym typeface="Fira Sans Condensed"/>
              </a:rPr>
              <a:t>k</a:t>
            </a:r>
            <a:r>
              <a:rPr b="1" lang="en" sz="1200">
                <a:solidFill>
                  <a:srgbClr val="FFFFFF"/>
                </a:solidFill>
                <a:latin typeface="Fira Sans Condensed"/>
                <a:ea typeface="Fira Sans Condensed"/>
                <a:cs typeface="Fira Sans Condensed"/>
                <a:sym typeface="Fira Sans Condensed"/>
              </a:rPr>
              <a:t>) − w</a:t>
            </a:r>
            <a:r>
              <a:rPr b="1" baseline="30000" lang="en" sz="1200">
                <a:solidFill>
                  <a:srgbClr val="FFFFFF"/>
                </a:solidFill>
                <a:latin typeface="Fira Sans Condensed"/>
                <a:ea typeface="Fira Sans Condensed"/>
                <a:cs typeface="Fira Sans Condensed"/>
                <a:sym typeface="Fira Sans Condensed"/>
              </a:rPr>
              <a:t>0</a:t>
            </a:r>
            <a:r>
              <a:rPr b="1" lang="en" sz="1200">
                <a:solidFill>
                  <a:srgbClr val="FFFFFF"/>
                </a:solidFill>
                <a:latin typeface="Fira Sans Condensed"/>
                <a:ea typeface="Fira Sans Condensed"/>
                <a:cs typeface="Fira Sans Condensed"/>
                <a:sym typeface="Fira Sans Condensed"/>
              </a:rPr>
              <a:t>(x</a:t>
            </a:r>
            <a:r>
              <a:rPr b="1" baseline="-25000" lang="en" sz="1200">
                <a:solidFill>
                  <a:srgbClr val="FFFFFF"/>
                </a:solidFill>
                <a:latin typeface="Fira Sans Condensed"/>
                <a:ea typeface="Fira Sans Condensed"/>
                <a:cs typeface="Fira Sans Condensed"/>
                <a:sym typeface="Fira Sans Condensed"/>
              </a:rPr>
              <a:t>j</a:t>
            </a:r>
            <a:r>
              <a:rPr b="1" lang="en" sz="1200">
                <a:solidFill>
                  <a:srgbClr val="FFFFFF"/>
                </a:solidFill>
                <a:latin typeface="Fira Sans Condensed"/>
                <a:ea typeface="Fira Sans Condensed"/>
                <a:cs typeface="Fira Sans Condensed"/>
                <a:sym typeface="Fira Sans Condensed"/>
              </a:rPr>
              <a:t>, t</a:t>
            </a:r>
            <a:r>
              <a:rPr b="1" baseline="-25000" lang="en" sz="1200">
                <a:solidFill>
                  <a:srgbClr val="FFFFFF"/>
                </a:solidFill>
                <a:latin typeface="Fira Sans Condensed"/>
                <a:ea typeface="Fira Sans Condensed"/>
                <a:cs typeface="Fira Sans Condensed"/>
                <a:sym typeface="Fira Sans Condensed"/>
              </a:rPr>
              <a:t>k</a:t>
            </a:r>
            <a:r>
              <a:rPr b="1" lang="en" sz="1200">
                <a:solidFill>
                  <a:srgbClr val="FFFFFF"/>
                </a:solidFill>
                <a:latin typeface="Fira Sans Condensed"/>
                <a:ea typeface="Fira Sans Condensed"/>
                <a:cs typeface="Fira Sans Condensed"/>
                <a:sym typeface="Fira Sans Condensed"/>
              </a:rPr>
              <a:t>−1)]/ dt </a:t>
            </a:r>
            <a:r>
              <a:rPr lang="en" sz="1200">
                <a:solidFill>
                  <a:srgbClr val="FFFFFF"/>
                </a:solidFill>
                <a:latin typeface="Fira Sans Condensed"/>
                <a:ea typeface="Fira Sans Condensed"/>
                <a:cs typeface="Fira Sans Condensed"/>
                <a:sym typeface="Fira Sans Condensed"/>
              </a:rPr>
              <a:t>, where dt &gt; 0 is the time step.</a:t>
            </a:r>
            <a:endParaRPr sz="1200">
              <a:solidFill>
                <a:srgbClr val="FFFFFF"/>
              </a:solidFill>
              <a:latin typeface="Fira Sans Condensed"/>
              <a:ea typeface="Fira Sans Condensed"/>
              <a:cs typeface="Fira Sans Condensed"/>
              <a:sym typeface="Fira Sans Condensed"/>
            </a:endParaRPr>
          </a:p>
          <a:p>
            <a:pPr indent="0" lvl="0" marL="914400" rtl="0" algn="l">
              <a:spcBef>
                <a:spcPts val="0"/>
              </a:spcBef>
              <a:spcAft>
                <a:spcPts val="0"/>
              </a:spcAft>
              <a:buNone/>
            </a:pPr>
            <a:r>
              <a:t/>
            </a:r>
            <a:endParaRPr sz="1200">
              <a:solidFill>
                <a:srgbClr val="FFFFFF"/>
              </a:solidFill>
              <a:latin typeface="Fira Sans Condensed"/>
              <a:ea typeface="Fira Sans Condensed"/>
              <a:cs typeface="Fira Sans Condensed"/>
              <a:sym typeface="Fira Sans Condensed"/>
            </a:endParaRPr>
          </a:p>
          <a:p>
            <a:pPr indent="-304800" lvl="1" marL="914400" rtl="0" algn="l">
              <a:lnSpc>
                <a:spcPct val="115000"/>
              </a:lnSpc>
              <a:spcBef>
                <a:spcPts val="0"/>
              </a:spcBef>
              <a:spcAft>
                <a:spcPts val="0"/>
              </a:spcAft>
              <a:buClr>
                <a:srgbClr val="FFFFFF"/>
              </a:buClr>
              <a:buSzPts val="1200"/>
              <a:buFont typeface="Fira Sans Condensed"/>
              <a:buChar char="○"/>
            </a:pPr>
            <a:r>
              <a:rPr lang="en" sz="1200">
                <a:solidFill>
                  <a:srgbClr val="FFFFFF"/>
                </a:solidFill>
                <a:latin typeface="Fira Sans Condensed"/>
                <a:ea typeface="Fira Sans Condensed"/>
                <a:cs typeface="Fira Sans Condensed"/>
                <a:sym typeface="Fira Sans Condensed"/>
              </a:rPr>
              <a:t>The computed velocity w</a:t>
            </a:r>
            <a:r>
              <a:rPr baseline="30000" lang="en" sz="1200">
                <a:solidFill>
                  <a:srgbClr val="FFFFFF"/>
                </a:solidFill>
                <a:latin typeface="Fira Sans Condensed"/>
                <a:ea typeface="Fira Sans Condensed"/>
                <a:cs typeface="Fira Sans Condensed"/>
                <a:sym typeface="Fira Sans Condensed"/>
              </a:rPr>
              <a:t>0</a:t>
            </a:r>
            <a:r>
              <a:rPr baseline="-25000" lang="en" sz="1200">
                <a:solidFill>
                  <a:srgbClr val="FFFFFF"/>
                </a:solidFill>
                <a:latin typeface="Fira Sans Condensed"/>
                <a:ea typeface="Fira Sans Condensed"/>
                <a:cs typeface="Fira Sans Condensed"/>
                <a:sym typeface="Fira Sans Condensed"/>
              </a:rPr>
              <a:t>t</a:t>
            </a:r>
            <a:r>
              <a:rPr lang="en" sz="1200">
                <a:solidFill>
                  <a:srgbClr val="FFFFFF"/>
                </a:solidFill>
                <a:latin typeface="Fira Sans Condensed"/>
                <a:ea typeface="Fira Sans Condensed"/>
                <a:cs typeface="Fira Sans Condensed"/>
                <a:sym typeface="Fira Sans Condensed"/>
              </a:rPr>
              <a:t> is corrupted by additive Gaussian noise.</a:t>
            </a:r>
            <a:endParaRPr sz="1200">
              <a:solidFill>
                <a:srgbClr val="FFFFFF"/>
              </a:solidFill>
              <a:latin typeface="Fira Sans Condensed"/>
              <a:ea typeface="Fira Sans Condensed"/>
              <a:cs typeface="Fira Sans Condensed"/>
              <a:sym typeface="Fira Sans Condensed"/>
            </a:endParaRPr>
          </a:p>
          <a:p>
            <a:pPr indent="0" lvl="0" marL="914400" rtl="0" algn="l">
              <a:spcBef>
                <a:spcPts val="0"/>
              </a:spcBef>
              <a:spcAft>
                <a:spcPts val="0"/>
              </a:spcAft>
              <a:buNone/>
            </a:pPr>
            <a:r>
              <a:rPr lang="en" sz="1200">
                <a:solidFill>
                  <a:srgbClr val="FFFFFF"/>
                </a:solidFill>
                <a:latin typeface="Fira Sans Condensed"/>
                <a:ea typeface="Fira Sans Condensed"/>
                <a:cs typeface="Fira Sans Condensed"/>
                <a:sym typeface="Fira Sans Condensed"/>
              </a:rPr>
              <a:t>               The noisy velocity is assigned to w</a:t>
            </a:r>
            <a:r>
              <a:rPr baseline="-25000" lang="en" sz="1200">
                <a:solidFill>
                  <a:srgbClr val="FFFFFF"/>
                </a:solidFill>
                <a:latin typeface="Fira Sans Condensed"/>
                <a:ea typeface="Fira Sans Condensed"/>
                <a:cs typeface="Fira Sans Condensed"/>
                <a:sym typeface="Fira Sans Condensed"/>
              </a:rPr>
              <a:t>t</a:t>
            </a:r>
            <a:r>
              <a:rPr lang="en" sz="1200">
                <a:solidFill>
                  <a:srgbClr val="FFFFFF"/>
                </a:solidFill>
                <a:latin typeface="Fira Sans Condensed"/>
                <a:ea typeface="Fira Sans Condensed"/>
                <a:cs typeface="Fira Sans Condensed"/>
                <a:sym typeface="Fira Sans Condensed"/>
              </a:rPr>
              <a:t>.</a:t>
            </a:r>
            <a:endParaRPr sz="1200">
              <a:solidFill>
                <a:srgbClr val="FFFFFF"/>
              </a:solidFill>
              <a:latin typeface="Fira Sans Condensed"/>
              <a:ea typeface="Fira Sans Condensed"/>
              <a:cs typeface="Fira Sans Condensed"/>
              <a:sym typeface="Fira Sans Condensed"/>
            </a:endParaRPr>
          </a:p>
          <a:p>
            <a:pPr indent="-304800" lvl="1" marL="914400" rtl="0" algn="l">
              <a:lnSpc>
                <a:spcPct val="115000"/>
              </a:lnSpc>
              <a:spcBef>
                <a:spcPts val="0"/>
              </a:spcBef>
              <a:spcAft>
                <a:spcPts val="0"/>
              </a:spcAft>
              <a:buClr>
                <a:srgbClr val="FFFFFF"/>
              </a:buClr>
              <a:buSzPts val="1200"/>
              <a:buFont typeface="Fira Sans Condensed"/>
              <a:buChar char="○"/>
            </a:pPr>
            <a:r>
              <a:rPr lang="en" sz="1200">
                <a:solidFill>
                  <a:srgbClr val="FFFFFF"/>
                </a:solidFill>
                <a:latin typeface="Fira Sans Condensed"/>
                <a:ea typeface="Fira Sans Condensed"/>
                <a:cs typeface="Fira Sans Condensed"/>
                <a:sym typeface="Fira Sans Condensed"/>
              </a:rPr>
              <a:t>The noise level is displayed for all examples by measuring the ratio between the L2 norm of the noise and the L2 norm of the data, i.e. </a:t>
            </a:r>
            <a:endParaRPr sz="1200">
              <a:solidFill>
                <a:srgbClr val="FFFFFF"/>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lang="en" sz="1200">
                <a:solidFill>
                  <a:srgbClr val="FFFFFF"/>
                </a:solidFill>
                <a:latin typeface="Fira Sans Condensed"/>
                <a:ea typeface="Fira Sans Condensed"/>
                <a:cs typeface="Fira Sans Condensed"/>
                <a:sym typeface="Fira Sans Condensed"/>
              </a:rPr>
              <a:t>                              </a:t>
            </a:r>
            <a:r>
              <a:rPr b="1" lang="en" sz="1200">
                <a:solidFill>
                  <a:srgbClr val="FFFFFF"/>
                </a:solidFill>
                <a:latin typeface="Fira Sans Condensed"/>
                <a:ea typeface="Fira Sans Condensed"/>
                <a:cs typeface="Fira Sans Condensed"/>
                <a:sym typeface="Fira Sans Condensed"/>
              </a:rPr>
              <a:t>noise level = (||w</a:t>
            </a:r>
            <a:r>
              <a:rPr b="1" baseline="-25000" lang="en" sz="1200">
                <a:solidFill>
                  <a:srgbClr val="FFFFFF"/>
                </a:solidFill>
                <a:latin typeface="Fira Sans Condensed"/>
                <a:ea typeface="Fira Sans Condensed"/>
                <a:cs typeface="Fira Sans Condensed"/>
                <a:sym typeface="Fira Sans Condensed"/>
              </a:rPr>
              <a:t>t</a:t>
            </a:r>
            <a:r>
              <a:rPr b="1" lang="en" sz="1200">
                <a:solidFill>
                  <a:srgbClr val="FFFFFF"/>
                </a:solidFill>
                <a:latin typeface="Fira Sans Condensed"/>
                <a:ea typeface="Fira Sans Condensed"/>
                <a:cs typeface="Fira Sans Condensed"/>
                <a:sym typeface="Fira Sans Condensed"/>
              </a:rPr>
              <a:t> − w</a:t>
            </a:r>
            <a:r>
              <a:rPr b="1" baseline="30000" lang="en" sz="1200">
                <a:solidFill>
                  <a:srgbClr val="FFFFFF"/>
                </a:solidFill>
                <a:latin typeface="Fira Sans Condensed"/>
                <a:ea typeface="Fira Sans Condensed"/>
                <a:cs typeface="Fira Sans Condensed"/>
                <a:sym typeface="Fira Sans Condensed"/>
              </a:rPr>
              <a:t>0</a:t>
            </a:r>
            <a:r>
              <a:rPr b="1" baseline="-25000" lang="en" sz="1200">
                <a:solidFill>
                  <a:srgbClr val="FFFFFF"/>
                </a:solidFill>
                <a:latin typeface="Fira Sans Condensed"/>
                <a:ea typeface="Fira Sans Condensed"/>
                <a:cs typeface="Fira Sans Condensed"/>
                <a:sym typeface="Fira Sans Condensed"/>
              </a:rPr>
              <a:t>t</a:t>
            </a:r>
            <a:r>
              <a:rPr b="1" lang="en" sz="1200">
                <a:solidFill>
                  <a:srgbClr val="FFFFFF"/>
                </a:solidFill>
                <a:latin typeface="Fira Sans Condensed"/>
                <a:ea typeface="Fira Sans Condensed"/>
                <a:cs typeface="Fira Sans Condensed"/>
                <a:sym typeface="Fira Sans Condensed"/>
              </a:rPr>
              <a:t>||</a:t>
            </a:r>
            <a:r>
              <a:rPr b="1" baseline="-25000" lang="en" sz="1200">
                <a:solidFill>
                  <a:srgbClr val="FFFFFF"/>
                </a:solidFill>
                <a:latin typeface="Fira Sans Condensed"/>
                <a:ea typeface="Fira Sans Condensed"/>
                <a:cs typeface="Fira Sans Condensed"/>
                <a:sym typeface="Fira Sans Condensed"/>
              </a:rPr>
              <a:t>2</a:t>
            </a:r>
            <a:r>
              <a:rPr b="1" lang="en" sz="1200">
                <a:solidFill>
                  <a:srgbClr val="FFFFFF"/>
                </a:solidFill>
                <a:latin typeface="Fira Sans Condensed"/>
                <a:ea typeface="Fira Sans Condensed"/>
                <a:cs typeface="Fira Sans Condensed"/>
                <a:sym typeface="Fira Sans Condensed"/>
              </a:rPr>
              <a:t> × 100%)/ ||w</a:t>
            </a:r>
            <a:r>
              <a:rPr b="1" baseline="30000" lang="en" sz="1200">
                <a:solidFill>
                  <a:srgbClr val="FFFFFF"/>
                </a:solidFill>
                <a:latin typeface="Fira Sans Condensed"/>
                <a:ea typeface="Fira Sans Condensed"/>
                <a:cs typeface="Fira Sans Condensed"/>
                <a:sym typeface="Fira Sans Condensed"/>
              </a:rPr>
              <a:t>0</a:t>
            </a:r>
            <a:r>
              <a:rPr b="1" baseline="-25000" lang="en" sz="1200">
                <a:solidFill>
                  <a:srgbClr val="FFFFFF"/>
                </a:solidFill>
                <a:latin typeface="Fira Sans Condensed"/>
                <a:ea typeface="Fira Sans Condensed"/>
                <a:cs typeface="Fira Sans Condensed"/>
                <a:sym typeface="Fira Sans Condensed"/>
              </a:rPr>
              <a:t>t</a:t>
            </a:r>
            <a:r>
              <a:rPr b="1" lang="en" sz="1200">
                <a:solidFill>
                  <a:srgbClr val="FFFFFF"/>
                </a:solidFill>
                <a:latin typeface="Fira Sans Condensed"/>
                <a:ea typeface="Fira Sans Condensed"/>
                <a:cs typeface="Fira Sans Condensed"/>
                <a:sym typeface="Fira Sans Condensed"/>
              </a:rPr>
              <a:t>||</a:t>
            </a:r>
            <a:r>
              <a:rPr b="1" baseline="-25000" lang="en" sz="1200">
                <a:solidFill>
                  <a:srgbClr val="FFFFFF"/>
                </a:solidFill>
                <a:latin typeface="Fira Sans Condensed"/>
                <a:ea typeface="Fira Sans Condensed"/>
                <a:cs typeface="Fira Sans Condensed"/>
                <a:sym typeface="Fira Sans Condensed"/>
              </a:rPr>
              <a:t>2</a:t>
            </a:r>
            <a:endParaRPr b="1" sz="1200">
              <a:solidFill>
                <a:srgbClr val="FFFFFF"/>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b="1" sz="1200">
              <a:solidFill>
                <a:srgbClr val="FFFFFF"/>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b="1" lang="en" sz="1200">
                <a:solidFill>
                  <a:srgbClr val="FFFFFF"/>
                </a:solidFill>
                <a:latin typeface="Fira Sans Condensed"/>
                <a:ea typeface="Fira Sans Condensed"/>
                <a:cs typeface="Fira Sans Condensed"/>
                <a:sym typeface="Fira Sans Condensed"/>
              </a:rPr>
              <a:t>                         </a:t>
            </a:r>
            <a:endParaRPr b="1" sz="2200">
              <a:solidFill>
                <a:srgbClr val="FFFFFF"/>
              </a:solidFill>
              <a:latin typeface="Fira Sans Condensed"/>
              <a:ea typeface="Fira Sans Condensed"/>
              <a:cs typeface="Fira Sans Condensed"/>
              <a:sym typeface="Fira Sans Condensed"/>
            </a:endParaRPr>
          </a:p>
          <a:p>
            <a:pPr indent="-311150" lvl="0" marL="457200" rtl="0" algn="l">
              <a:lnSpc>
                <a:spcPct val="115000"/>
              </a:lnSpc>
              <a:spcBef>
                <a:spcPts val="0"/>
              </a:spcBef>
              <a:spcAft>
                <a:spcPts val="0"/>
              </a:spcAft>
              <a:buClr>
                <a:srgbClr val="FFFFFF"/>
              </a:buClr>
              <a:buSzPts val="1300"/>
              <a:buFont typeface="Arial"/>
              <a:buChar char="●"/>
            </a:pPr>
            <a:r>
              <a:rPr lang="en" sz="1200">
                <a:solidFill>
                  <a:srgbClr val="FFFFFF"/>
                </a:solidFill>
                <a:latin typeface="Fira Sans Condensed"/>
                <a:ea typeface="Fira Sans Condensed"/>
                <a:cs typeface="Fira Sans Condensed"/>
                <a:sym typeface="Fira Sans Condensed"/>
              </a:rPr>
              <a:t>All spatial derivatives are approximated using</a:t>
            </a:r>
            <a:r>
              <a:rPr b="1" lang="en" sz="1200">
                <a:solidFill>
                  <a:srgbClr val="FFFFFF"/>
                </a:solidFill>
                <a:latin typeface="Fira Sans Condensed"/>
                <a:ea typeface="Fira Sans Condensed"/>
                <a:cs typeface="Fira Sans Condensed"/>
                <a:sym typeface="Fira Sans Condensed"/>
              </a:rPr>
              <a:t> the spectral method, </a:t>
            </a:r>
            <a:r>
              <a:rPr lang="en" sz="1200">
                <a:solidFill>
                  <a:srgbClr val="FFFFFF"/>
                </a:solidFill>
                <a:latin typeface="Fira Sans Condensed"/>
                <a:ea typeface="Fira Sans Condensed"/>
                <a:cs typeface="Fira Sans Condensed"/>
                <a:sym typeface="Fira Sans Condensed"/>
              </a:rPr>
              <a:t>and features are computed via direct products. All features are computed using w</a:t>
            </a:r>
            <a:r>
              <a:rPr baseline="30000" lang="en" sz="1200">
                <a:solidFill>
                  <a:srgbClr val="FFFFFF"/>
                </a:solidFill>
                <a:latin typeface="Fira Sans Condensed"/>
                <a:ea typeface="Fira Sans Condensed"/>
                <a:cs typeface="Fira Sans Condensed"/>
                <a:sym typeface="Fira Sans Condensed"/>
              </a:rPr>
              <a:t>0</a:t>
            </a:r>
            <a:r>
              <a:rPr baseline="-25000" lang="en" sz="1200">
                <a:solidFill>
                  <a:srgbClr val="FFFFFF"/>
                </a:solidFill>
                <a:latin typeface="Fira Sans Condensed"/>
                <a:ea typeface="Fira Sans Condensed"/>
                <a:cs typeface="Fira Sans Condensed"/>
                <a:sym typeface="Fira Sans Condensed"/>
              </a:rPr>
              <a:t>t</a:t>
            </a:r>
            <a:r>
              <a:rPr lang="en" sz="1200">
                <a:solidFill>
                  <a:srgbClr val="FFFFFF"/>
                </a:solidFill>
                <a:latin typeface="Fira Sans Condensed"/>
                <a:ea typeface="Fira Sans Condensed"/>
                <a:cs typeface="Fira Sans Condensed"/>
                <a:sym typeface="Fira Sans Condensed"/>
              </a:rPr>
              <a:t>(x</a:t>
            </a:r>
            <a:r>
              <a:rPr baseline="-25000" lang="en" sz="1200">
                <a:solidFill>
                  <a:srgbClr val="FFFFFF"/>
                </a:solidFill>
                <a:latin typeface="Fira Sans Condensed"/>
                <a:ea typeface="Fira Sans Condensed"/>
                <a:cs typeface="Fira Sans Condensed"/>
                <a:sym typeface="Fira Sans Condensed"/>
              </a:rPr>
              <a:t>j</a:t>
            </a:r>
            <a:r>
              <a:rPr lang="en" sz="1200">
                <a:solidFill>
                  <a:srgbClr val="FFFFFF"/>
                </a:solidFill>
                <a:latin typeface="Fira Sans Condensed"/>
                <a:ea typeface="Fira Sans Condensed"/>
                <a:cs typeface="Fira Sans Condensed"/>
                <a:sym typeface="Fira Sans Condensed"/>
              </a:rPr>
              <a:t>,t</a:t>
            </a:r>
            <a:r>
              <a:rPr baseline="-25000" lang="en" sz="1200">
                <a:solidFill>
                  <a:srgbClr val="FFFFFF"/>
                </a:solidFill>
                <a:latin typeface="Fira Sans Condensed"/>
                <a:ea typeface="Fira Sans Condensed"/>
                <a:cs typeface="Fira Sans Condensed"/>
                <a:sym typeface="Fira Sans Condensed"/>
              </a:rPr>
              <a:t>k</a:t>
            </a:r>
            <a:r>
              <a:rPr lang="en" sz="1200">
                <a:solidFill>
                  <a:srgbClr val="FFFFFF"/>
                </a:solidFill>
                <a:latin typeface="Fira Sans Condensed"/>
                <a:ea typeface="Fira Sans Condensed"/>
                <a:cs typeface="Fira Sans Condensed"/>
                <a:sym typeface="Fira Sans Condensed"/>
              </a:rPr>
              <a:t>).</a:t>
            </a:r>
            <a:endParaRPr sz="1200">
              <a:solidFill>
                <a:srgbClr val="FFFFFF"/>
              </a:solidFill>
              <a:latin typeface="Fira Sans Condensed"/>
              <a:ea typeface="Fira Sans Condensed"/>
              <a:cs typeface="Fira Sans Condensed"/>
              <a:sym typeface="Fira Sans Condensed"/>
            </a:endParaRPr>
          </a:p>
          <a:p>
            <a:pPr indent="-304800" lvl="0" marL="457200" rtl="0" algn="l">
              <a:lnSpc>
                <a:spcPct val="115000"/>
              </a:lnSpc>
              <a:spcBef>
                <a:spcPts val="0"/>
              </a:spcBef>
              <a:spcAft>
                <a:spcPts val="0"/>
              </a:spcAft>
              <a:buClr>
                <a:srgbClr val="FFFFFF"/>
              </a:buClr>
              <a:buSzPts val="1200"/>
              <a:buFont typeface="Fira Sans Condensed"/>
              <a:buChar char="●"/>
            </a:pPr>
            <a:r>
              <a:rPr lang="en" sz="1200">
                <a:solidFill>
                  <a:srgbClr val="FFFFFF"/>
                </a:solidFill>
                <a:latin typeface="Fira Sans Condensed"/>
                <a:ea typeface="Fira Sans Condensed"/>
                <a:cs typeface="Fira Sans Condensed"/>
                <a:sym typeface="Fira Sans Condensed"/>
              </a:rPr>
              <a:t>In all examples, the Douglas–Rachford algorithm parameters are set to γ = 1/2, μ = 1, and the maximum number of iterations to 5000. Convergence of the iterates is achieved before the maximum iteration bound is reached.</a:t>
            </a:r>
            <a:endParaRPr sz="1200">
              <a:solidFill>
                <a:srgbClr val="FFFFF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a:solidFill>
                <a:srgbClr val="7CD5F3"/>
              </a:solidFill>
              <a:latin typeface="Fira Sans Condensed"/>
              <a:ea typeface="Fira Sans Condensed"/>
              <a:cs typeface="Fira Sans Condensed"/>
              <a:sym typeface="Fira Sans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p44"/>
          <p:cNvSpPr txBox="1"/>
          <p:nvPr/>
        </p:nvSpPr>
        <p:spPr>
          <a:xfrm>
            <a:off x="631200" y="161150"/>
            <a:ext cx="6526800" cy="6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100">
                <a:solidFill>
                  <a:srgbClr val="D9D9D9"/>
                </a:solidFill>
              </a:rPr>
              <a:t>Examples and Applications</a:t>
            </a:r>
            <a:endParaRPr b="1" sz="2500">
              <a:solidFill>
                <a:srgbClr val="D9D9D9"/>
              </a:solidFill>
            </a:endParaRPr>
          </a:p>
        </p:txBody>
      </p:sp>
      <p:sp>
        <p:nvSpPr>
          <p:cNvPr id="340" name="Google Shape;340;p44"/>
          <p:cNvSpPr txBox="1"/>
          <p:nvPr/>
        </p:nvSpPr>
        <p:spPr>
          <a:xfrm>
            <a:off x="1128075" y="993775"/>
            <a:ext cx="6728100" cy="42135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rgbClr val="FFFF00"/>
              </a:buClr>
              <a:buSzPts val="1700"/>
              <a:buFont typeface="Jura"/>
              <a:buAutoNum type="arabicPeriod"/>
            </a:pPr>
            <a:r>
              <a:rPr b="1" lang="en" sz="1700">
                <a:solidFill>
                  <a:srgbClr val="FFFF00"/>
                </a:solidFill>
                <a:latin typeface="Jura"/>
                <a:ea typeface="Jura"/>
                <a:cs typeface="Jura"/>
                <a:sym typeface="Jura"/>
              </a:rPr>
              <a:t>Viscous Burgers’ equation:</a:t>
            </a:r>
            <a:endParaRPr b="1" sz="1700">
              <a:solidFill>
                <a:srgbClr val="FFFF00"/>
              </a:solidFill>
              <a:latin typeface="Jura"/>
              <a:ea typeface="Jura"/>
              <a:cs typeface="Jura"/>
              <a:sym typeface="Jura"/>
            </a:endParaRPr>
          </a:p>
          <a:p>
            <a:pPr indent="0" lvl="0" marL="0" rtl="0" algn="ctr">
              <a:lnSpc>
                <a:spcPct val="115000"/>
              </a:lnSpc>
              <a:spcBef>
                <a:spcPts val="0"/>
              </a:spcBef>
              <a:spcAft>
                <a:spcPts val="0"/>
              </a:spcAft>
              <a:buNone/>
            </a:pPr>
            <a:r>
              <a:t/>
            </a:r>
            <a:endParaRPr b="1" sz="1300">
              <a:solidFill>
                <a:srgbClr val="F2F2F2"/>
              </a:solidFill>
              <a:latin typeface="Jura"/>
              <a:ea typeface="Jura"/>
              <a:cs typeface="Jura"/>
              <a:sym typeface="Jura"/>
            </a:endParaRPr>
          </a:p>
          <a:p>
            <a:pPr indent="0" lvl="0" marL="0" rtl="0" algn="ctr">
              <a:lnSpc>
                <a:spcPct val="115000"/>
              </a:lnSpc>
              <a:spcBef>
                <a:spcPts val="0"/>
              </a:spcBef>
              <a:spcAft>
                <a:spcPts val="0"/>
              </a:spcAft>
              <a:buNone/>
            </a:pPr>
            <a:r>
              <a:rPr b="1" lang="en" sz="1300">
                <a:solidFill>
                  <a:srgbClr val="21FFFF"/>
                </a:solidFill>
                <a:latin typeface="Jura"/>
                <a:ea typeface="Jura"/>
                <a:cs typeface="Jura"/>
                <a:sym typeface="Jura"/>
              </a:rPr>
              <a:t>u</a:t>
            </a:r>
            <a:r>
              <a:rPr b="1" baseline="-25000" lang="en" sz="1300">
                <a:solidFill>
                  <a:srgbClr val="21FFFF"/>
                </a:solidFill>
                <a:latin typeface="Jura"/>
                <a:ea typeface="Jura"/>
                <a:cs typeface="Jura"/>
                <a:sym typeface="Jura"/>
              </a:rPr>
              <a:t>t</a:t>
            </a:r>
            <a:r>
              <a:rPr b="1" lang="en" sz="1300">
                <a:solidFill>
                  <a:srgbClr val="21FFFF"/>
                </a:solidFill>
                <a:latin typeface="Jura"/>
                <a:ea typeface="Jura"/>
                <a:cs typeface="Jura"/>
                <a:sym typeface="Jura"/>
              </a:rPr>
              <a:t> = (u</a:t>
            </a:r>
            <a:r>
              <a:rPr b="1" baseline="30000" lang="en" sz="1300">
                <a:solidFill>
                  <a:srgbClr val="21FFFF"/>
                </a:solidFill>
                <a:latin typeface="Jura"/>
                <a:ea typeface="Jura"/>
                <a:cs typeface="Jura"/>
                <a:sym typeface="Jura"/>
              </a:rPr>
              <a:t>2</a:t>
            </a:r>
            <a:r>
              <a:rPr b="1" lang="en" sz="1300">
                <a:solidFill>
                  <a:srgbClr val="21FFFF"/>
                </a:solidFill>
                <a:latin typeface="Jura"/>
                <a:ea typeface="Jura"/>
                <a:cs typeface="Jura"/>
                <a:sym typeface="Jura"/>
              </a:rPr>
              <a:t>/2)</a:t>
            </a:r>
            <a:r>
              <a:rPr b="1" baseline="-25000" lang="en" sz="1300">
                <a:solidFill>
                  <a:srgbClr val="21FFFF"/>
                </a:solidFill>
                <a:latin typeface="Jura"/>
                <a:ea typeface="Jura"/>
                <a:cs typeface="Jura"/>
                <a:sym typeface="Jura"/>
              </a:rPr>
              <a:t>x </a:t>
            </a:r>
            <a:r>
              <a:rPr b="1" lang="en" sz="1300">
                <a:solidFill>
                  <a:srgbClr val="21FFFF"/>
                </a:solidFill>
                <a:latin typeface="Jura"/>
                <a:ea typeface="Jura"/>
                <a:cs typeface="Jura"/>
                <a:sym typeface="Jura"/>
              </a:rPr>
              <a:t>+ </a:t>
            </a:r>
            <a:r>
              <a:rPr lang="en" sz="1300">
                <a:solidFill>
                  <a:srgbClr val="21FFFF"/>
                </a:solidFill>
                <a:latin typeface="Jura"/>
                <a:ea typeface="Jura"/>
                <a:cs typeface="Jura"/>
                <a:sym typeface="Jura"/>
              </a:rPr>
              <a:t>𝛎</a:t>
            </a:r>
            <a:r>
              <a:rPr b="1" lang="en" sz="1300">
                <a:solidFill>
                  <a:srgbClr val="21FFFF"/>
                </a:solidFill>
                <a:latin typeface="Jura"/>
                <a:ea typeface="Jura"/>
                <a:cs typeface="Jura"/>
                <a:sym typeface="Jura"/>
              </a:rPr>
              <a:t>u</a:t>
            </a:r>
            <a:r>
              <a:rPr b="1" baseline="-25000" lang="en" sz="1300">
                <a:solidFill>
                  <a:srgbClr val="21FFFF"/>
                </a:solidFill>
                <a:latin typeface="Jura"/>
                <a:ea typeface="Jura"/>
                <a:cs typeface="Jura"/>
                <a:sym typeface="Jura"/>
              </a:rPr>
              <a:t>xx</a:t>
            </a:r>
            <a:r>
              <a:rPr b="1" lang="en" sz="1300">
                <a:solidFill>
                  <a:srgbClr val="21FFFF"/>
                </a:solidFill>
                <a:latin typeface="Jura"/>
                <a:ea typeface="Jura"/>
                <a:cs typeface="Jura"/>
                <a:sym typeface="Jura"/>
              </a:rPr>
              <a:t> </a:t>
            </a:r>
            <a:endParaRPr b="1" sz="1300">
              <a:solidFill>
                <a:srgbClr val="21FFFF"/>
              </a:solidFill>
              <a:latin typeface="Jura"/>
              <a:ea typeface="Jura"/>
              <a:cs typeface="Jura"/>
              <a:sym typeface="Jura"/>
            </a:endParaRPr>
          </a:p>
          <a:p>
            <a:pPr indent="0" lvl="0" marL="0" rtl="0" algn="ctr">
              <a:lnSpc>
                <a:spcPct val="115000"/>
              </a:lnSpc>
              <a:spcBef>
                <a:spcPts val="0"/>
              </a:spcBef>
              <a:spcAft>
                <a:spcPts val="0"/>
              </a:spcAft>
              <a:buNone/>
            </a:pPr>
            <a:r>
              <a:rPr lang="en" sz="1500">
                <a:solidFill>
                  <a:srgbClr val="F2F2F2"/>
                </a:solidFill>
                <a:latin typeface="Jura"/>
                <a:ea typeface="Jura"/>
                <a:cs typeface="Jura"/>
                <a:sym typeface="Jura"/>
              </a:rPr>
              <a:t>where 𝛎&gt;0 is viscosity and x∈[0,1]</a:t>
            </a:r>
            <a:endParaRPr sz="1500">
              <a:solidFill>
                <a:srgbClr val="F2F2F2"/>
              </a:solidFill>
              <a:latin typeface="Jura"/>
              <a:ea typeface="Jura"/>
              <a:cs typeface="Jura"/>
              <a:sym typeface="Jura"/>
            </a:endParaRPr>
          </a:p>
          <a:p>
            <a:pPr indent="0" lvl="0" marL="0" rtl="0" algn="ctr">
              <a:lnSpc>
                <a:spcPct val="115000"/>
              </a:lnSpc>
              <a:spcBef>
                <a:spcPts val="0"/>
              </a:spcBef>
              <a:spcAft>
                <a:spcPts val="0"/>
              </a:spcAft>
              <a:buNone/>
            </a:pPr>
            <a:r>
              <a:t/>
            </a:r>
            <a:endParaRPr sz="1300">
              <a:solidFill>
                <a:srgbClr val="F2F2F2"/>
              </a:solidFill>
              <a:latin typeface="Jura"/>
              <a:ea typeface="Jura"/>
              <a:cs typeface="Jura"/>
              <a:sym typeface="Jura"/>
            </a:endParaRPr>
          </a:p>
          <a:p>
            <a:pPr indent="-317500" lvl="0" marL="457200" rtl="0" algn="l">
              <a:lnSpc>
                <a:spcPct val="115000"/>
              </a:lnSpc>
              <a:spcBef>
                <a:spcPts val="0"/>
              </a:spcBef>
              <a:spcAft>
                <a:spcPts val="0"/>
              </a:spcAft>
              <a:buClr>
                <a:srgbClr val="F2F2F2"/>
              </a:buClr>
              <a:buSzPts val="1400"/>
              <a:buFont typeface="Jura"/>
              <a:buChar char="●"/>
            </a:pPr>
            <a:r>
              <a:rPr lang="en">
                <a:solidFill>
                  <a:srgbClr val="F2F2F2"/>
                </a:solidFill>
                <a:latin typeface="Jura"/>
                <a:ea typeface="Jura"/>
                <a:cs typeface="Jura"/>
                <a:sym typeface="Jura"/>
              </a:rPr>
              <a:t> Data are simulated using the Crank–Nicolson method.</a:t>
            </a:r>
            <a:endParaRPr>
              <a:solidFill>
                <a:srgbClr val="F2F2F2"/>
              </a:solidFill>
              <a:latin typeface="Jura"/>
              <a:ea typeface="Jura"/>
              <a:cs typeface="Jura"/>
              <a:sym typeface="Jura"/>
            </a:endParaRPr>
          </a:p>
          <a:p>
            <a:pPr indent="-311150" lvl="0" marL="457200" rtl="0" algn="l">
              <a:lnSpc>
                <a:spcPct val="115000"/>
              </a:lnSpc>
              <a:spcBef>
                <a:spcPts val="0"/>
              </a:spcBef>
              <a:spcAft>
                <a:spcPts val="0"/>
              </a:spcAft>
              <a:buClr>
                <a:srgbClr val="F2F2F2"/>
              </a:buClr>
              <a:buSzPts val="1300"/>
              <a:buFont typeface="Jura"/>
              <a:buChar char="●"/>
            </a:pPr>
            <a:r>
              <a:rPr lang="en">
                <a:solidFill>
                  <a:srgbClr val="F2F2F2"/>
                </a:solidFill>
                <a:latin typeface="Jura"/>
                <a:ea typeface="Jura"/>
                <a:cs typeface="Jura"/>
                <a:sym typeface="Jura"/>
              </a:rPr>
              <a:t> The balance parameter is fixed to λ = 500.</a:t>
            </a:r>
            <a:r>
              <a:rPr lang="en" sz="1500">
                <a:solidFill>
                  <a:srgbClr val="F2F2F2"/>
                </a:solidFill>
                <a:latin typeface="Jura"/>
                <a:ea typeface="Jura"/>
                <a:cs typeface="Jura"/>
                <a:sym typeface="Jura"/>
              </a:rPr>
              <a:t> </a:t>
            </a:r>
            <a:endParaRPr sz="1500">
              <a:solidFill>
                <a:srgbClr val="F2F2F2"/>
              </a:solidFill>
              <a:latin typeface="Jura"/>
              <a:ea typeface="Jura"/>
              <a:cs typeface="Jura"/>
              <a:sym typeface="Jura"/>
            </a:endParaRPr>
          </a:p>
          <a:p>
            <a:pPr indent="-323850" lvl="0" marL="457200" rtl="0" algn="l">
              <a:lnSpc>
                <a:spcPct val="115000"/>
              </a:lnSpc>
              <a:spcBef>
                <a:spcPts val="0"/>
              </a:spcBef>
              <a:spcAft>
                <a:spcPts val="0"/>
              </a:spcAft>
              <a:buClr>
                <a:srgbClr val="F2F2F2"/>
              </a:buClr>
              <a:buSzPts val="1500"/>
              <a:buFont typeface="Jura"/>
              <a:buChar char="●"/>
            </a:pPr>
            <a:r>
              <a:rPr lang="en" sz="1500">
                <a:solidFill>
                  <a:srgbClr val="F2F2F2"/>
                </a:solidFill>
                <a:latin typeface="Jura"/>
                <a:ea typeface="Jura"/>
                <a:cs typeface="Jura"/>
                <a:sym typeface="Jura"/>
              </a:rPr>
              <a:t>The feature space is made up of the terms from a third-order Taylor expansion using up to second-order derivatives.</a:t>
            </a:r>
            <a:endParaRPr sz="1500">
              <a:solidFill>
                <a:srgbClr val="F2F2F2"/>
              </a:solidFill>
              <a:latin typeface="Jura"/>
              <a:ea typeface="Jura"/>
              <a:cs typeface="Jura"/>
              <a:sym typeface="Jura"/>
            </a:endParaRPr>
          </a:p>
          <a:p>
            <a:pPr indent="-323850" lvl="0" marL="457200" rtl="0" algn="l">
              <a:lnSpc>
                <a:spcPct val="115000"/>
              </a:lnSpc>
              <a:spcBef>
                <a:spcPts val="0"/>
              </a:spcBef>
              <a:spcAft>
                <a:spcPts val="0"/>
              </a:spcAft>
              <a:buClr>
                <a:srgbClr val="F2F2F2"/>
              </a:buClr>
              <a:buSzPts val="1500"/>
              <a:buFont typeface="Jura"/>
              <a:buChar char="●"/>
            </a:pPr>
            <a:r>
              <a:rPr lang="en" sz="1500">
                <a:solidFill>
                  <a:srgbClr val="F2F2F2"/>
                </a:solidFill>
                <a:latin typeface="Jura"/>
                <a:ea typeface="Jura"/>
                <a:cs typeface="Jura"/>
                <a:sym typeface="Jura"/>
              </a:rPr>
              <a:t>The proposed algorithm is applied to the data with various levels of noise. For all noise levels, 2.0%, 19.5%, and 94.5%, the coefficients are identified to be within 1% in relative error.                </a:t>
            </a:r>
            <a:endParaRPr sz="1500">
              <a:solidFill>
                <a:srgbClr val="F2F2F2"/>
              </a:solidFill>
              <a:latin typeface="Jura"/>
              <a:ea typeface="Jura"/>
              <a:cs typeface="Jura"/>
              <a:sym typeface="Jura"/>
            </a:endParaRPr>
          </a:p>
          <a:p>
            <a:pPr indent="0" lvl="0" marL="914400" rtl="0" algn="l">
              <a:lnSpc>
                <a:spcPct val="115000"/>
              </a:lnSpc>
              <a:spcBef>
                <a:spcPts val="0"/>
              </a:spcBef>
              <a:spcAft>
                <a:spcPts val="0"/>
              </a:spcAft>
              <a:buNone/>
            </a:pPr>
            <a:r>
              <a:rPr b="1" lang="en" sz="1300">
                <a:solidFill>
                  <a:srgbClr val="F2F2F2"/>
                </a:solidFill>
                <a:latin typeface="Jura"/>
                <a:ea typeface="Jura"/>
                <a:cs typeface="Jura"/>
                <a:sym typeface="Jura"/>
              </a:rPr>
              <a:t>   </a:t>
            </a:r>
            <a:r>
              <a:rPr b="1" i="1" lang="en" sz="1500">
                <a:solidFill>
                  <a:srgbClr val="FF9900"/>
                </a:solidFill>
                <a:latin typeface="Jura"/>
                <a:ea typeface="Jura"/>
                <a:cs typeface="Jura"/>
                <a:sym typeface="Jura"/>
              </a:rPr>
              <a:t>This example shows that the method seems robust to noise.</a:t>
            </a:r>
            <a:r>
              <a:rPr b="1" i="1" lang="en" sz="1500">
                <a:solidFill>
                  <a:srgbClr val="F2F2F2"/>
                </a:solidFill>
                <a:latin typeface="Jura"/>
                <a:ea typeface="Jura"/>
                <a:cs typeface="Jura"/>
                <a:sym typeface="Jura"/>
              </a:rPr>
              <a:t>  </a:t>
            </a:r>
            <a:r>
              <a:rPr b="1" lang="en" sz="1300">
                <a:solidFill>
                  <a:srgbClr val="F2F2F2"/>
                </a:solidFill>
                <a:latin typeface="Jura"/>
                <a:ea typeface="Jura"/>
                <a:cs typeface="Jura"/>
                <a:sym typeface="Jura"/>
              </a:rPr>
              <a:t>        </a:t>
            </a:r>
            <a:endParaRPr sz="1300">
              <a:solidFill>
                <a:srgbClr val="F2F2F2"/>
              </a:solidFill>
              <a:latin typeface="Jura"/>
              <a:ea typeface="Jura"/>
              <a:cs typeface="Jura"/>
              <a:sym typeface="Jura"/>
            </a:endParaRPr>
          </a:p>
          <a:p>
            <a:pPr indent="0" lvl="0" marL="0" rtl="0" algn="l">
              <a:spcBef>
                <a:spcPts val="0"/>
              </a:spcBef>
              <a:spcAft>
                <a:spcPts val="0"/>
              </a:spcAft>
              <a:buNone/>
            </a:pPr>
            <a:r>
              <a:t/>
            </a:r>
            <a:endParaRPr sz="1200">
              <a:solidFill>
                <a:srgbClr val="F2F2F2"/>
              </a:solidFill>
              <a:latin typeface="Jura"/>
              <a:ea typeface="Jura"/>
              <a:cs typeface="Jura"/>
              <a:sym typeface="Jura"/>
            </a:endParaRPr>
          </a:p>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p45"/>
          <p:cNvSpPr txBox="1"/>
          <p:nvPr/>
        </p:nvSpPr>
        <p:spPr>
          <a:xfrm>
            <a:off x="2162150" y="792350"/>
            <a:ext cx="64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346" name="Google Shape;346;p45"/>
          <p:cNvSpPr txBox="1"/>
          <p:nvPr/>
        </p:nvSpPr>
        <p:spPr>
          <a:xfrm>
            <a:off x="466425" y="287445"/>
            <a:ext cx="77040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rgbClr val="FFFF00"/>
                </a:solidFill>
                <a:latin typeface="Orbitron"/>
                <a:ea typeface="Orbitron"/>
                <a:cs typeface="Orbitron"/>
                <a:sym typeface="Orbitron"/>
              </a:rPr>
              <a:t>2. Inviscid Burgers’ equation</a:t>
            </a:r>
            <a:r>
              <a:rPr b="1" lang="en" sz="1700">
                <a:solidFill>
                  <a:srgbClr val="21FFFF"/>
                </a:solidFill>
                <a:latin typeface="Orbitron"/>
                <a:ea typeface="Orbitron"/>
                <a:cs typeface="Orbitron"/>
                <a:sym typeface="Orbitron"/>
              </a:rPr>
              <a:t> </a:t>
            </a:r>
            <a:endParaRPr b="1" sz="1700">
              <a:solidFill>
                <a:srgbClr val="21FFFF"/>
              </a:solidFill>
              <a:latin typeface="Orbitron"/>
              <a:ea typeface="Orbitron"/>
              <a:cs typeface="Orbitron"/>
              <a:sym typeface="Orbitron"/>
            </a:endParaRPr>
          </a:p>
        </p:txBody>
      </p:sp>
      <p:sp>
        <p:nvSpPr>
          <p:cNvPr id="347" name="Google Shape;347;p45"/>
          <p:cNvSpPr txBox="1"/>
          <p:nvPr/>
        </p:nvSpPr>
        <p:spPr>
          <a:xfrm>
            <a:off x="661050" y="971200"/>
            <a:ext cx="7821900" cy="2961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2F2F2"/>
              </a:buClr>
              <a:buSzPts val="1400"/>
              <a:buFont typeface="Orbitron Black"/>
              <a:buChar char="●"/>
            </a:pPr>
            <a:r>
              <a:rPr lang="en">
                <a:solidFill>
                  <a:srgbClr val="F2F2F2"/>
                </a:solidFill>
                <a:latin typeface="Jura"/>
                <a:ea typeface="Jura"/>
                <a:cs typeface="Jura"/>
                <a:sym typeface="Jura"/>
              </a:rPr>
              <a:t>To generate the solution to the inviscid Burgers’ equation, we simulate the viscous equation with 0 &lt; 𝛎 &lt;&lt;1 and x ∈ [0, 1</a:t>
            </a:r>
            <a:r>
              <a:rPr lang="en">
                <a:solidFill>
                  <a:srgbClr val="F2F2F2"/>
                </a:solidFill>
                <a:latin typeface="Jura Medium"/>
                <a:ea typeface="Jura Medium"/>
                <a:cs typeface="Jura Medium"/>
                <a:sym typeface="Jura Medium"/>
              </a:rPr>
              <a:t>].</a:t>
            </a:r>
            <a:endParaRPr>
              <a:solidFill>
                <a:srgbClr val="F2F2F2"/>
              </a:solidFill>
              <a:latin typeface="Jura Medium"/>
              <a:ea typeface="Jura Medium"/>
              <a:cs typeface="Jura Medium"/>
              <a:sym typeface="Jura Medium"/>
            </a:endParaRPr>
          </a:p>
          <a:p>
            <a:pPr indent="-317500" lvl="0" marL="457200" rtl="0" algn="l">
              <a:lnSpc>
                <a:spcPct val="115000"/>
              </a:lnSpc>
              <a:spcBef>
                <a:spcPts val="0"/>
              </a:spcBef>
              <a:spcAft>
                <a:spcPts val="0"/>
              </a:spcAft>
              <a:buClr>
                <a:srgbClr val="F2F2F2"/>
              </a:buClr>
              <a:buSzPts val="1400"/>
              <a:buFont typeface="Jura"/>
              <a:buChar char="●"/>
            </a:pPr>
            <a:r>
              <a:rPr lang="en">
                <a:solidFill>
                  <a:srgbClr val="F2F2F2"/>
                </a:solidFill>
                <a:latin typeface="Jura"/>
                <a:ea typeface="Jura"/>
                <a:cs typeface="Jura"/>
                <a:sym typeface="Jura"/>
              </a:rPr>
              <a:t> Data are simulated using the Crank–Nicolson method.</a:t>
            </a:r>
            <a:endParaRPr>
              <a:solidFill>
                <a:srgbClr val="F2F2F2"/>
              </a:solidFill>
              <a:latin typeface="Jura"/>
              <a:ea typeface="Jura"/>
              <a:cs typeface="Jura"/>
              <a:sym typeface="Jura"/>
            </a:endParaRPr>
          </a:p>
          <a:p>
            <a:pPr indent="-323850" lvl="0" marL="457200" rtl="0" algn="l">
              <a:lnSpc>
                <a:spcPct val="115000"/>
              </a:lnSpc>
              <a:spcBef>
                <a:spcPts val="0"/>
              </a:spcBef>
              <a:spcAft>
                <a:spcPts val="0"/>
              </a:spcAft>
              <a:buClr>
                <a:srgbClr val="F2F2F2"/>
              </a:buClr>
              <a:buSzPts val="1500"/>
              <a:buFont typeface="Jura"/>
              <a:buChar char="●"/>
            </a:pPr>
            <a:r>
              <a:rPr lang="en">
                <a:solidFill>
                  <a:srgbClr val="F2F2F2"/>
                </a:solidFill>
                <a:latin typeface="Jura"/>
                <a:ea typeface="Jura"/>
                <a:cs typeface="Jura"/>
                <a:sym typeface="Jura"/>
              </a:rPr>
              <a:t> The balance parameter is fixed to λ = 500.</a:t>
            </a:r>
            <a:endParaRPr>
              <a:solidFill>
                <a:srgbClr val="F2F2F2"/>
              </a:solidFill>
              <a:latin typeface="Jura"/>
              <a:ea typeface="Jura"/>
              <a:cs typeface="Jura"/>
              <a:sym typeface="Jura"/>
            </a:endParaRPr>
          </a:p>
          <a:p>
            <a:pPr indent="-317500" lvl="0" marL="457200" rtl="0" algn="l">
              <a:lnSpc>
                <a:spcPct val="115000"/>
              </a:lnSpc>
              <a:spcBef>
                <a:spcPts val="0"/>
              </a:spcBef>
              <a:spcAft>
                <a:spcPts val="0"/>
              </a:spcAft>
              <a:buClr>
                <a:srgbClr val="F2F2F2"/>
              </a:buClr>
              <a:buSzPts val="1400"/>
              <a:buFont typeface="Jura"/>
              <a:buChar char="●"/>
            </a:pPr>
            <a:r>
              <a:rPr lang="en">
                <a:solidFill>
                  <a:srgbClr val="F2F2F2"/>
                </a:solidFill>
                <a:latin typeface="Jura"/>
                <a:ea typeface="Jura"/>
                <a:cs typeface="Jura"/>
                <a:sym typeface="Jura"/>
              </a:rPr>
              <a:t>The feature space is made up of the terms from a third-order Taylor expansion using up to second-order derivatives.</a:t>
            </a:r>
            <a:endParaRPr>
              <a:solidFill>
                <a:srgbClr val="F2F2F2"/>
              </a:solidFill>
              <a:latin typeface="Jura"/>
              <a:ea typeface="Jura"/>
              <a:cs typeface="Jura"/>
              <a:sym typeface="Jura"/>
            </a:endParaRPr>
          </a:p>
          <a:p>
            <a:pPr indent="-317500" lvl="0" marL="457200" rtl="0" algn="l">
              <a:lnSpc>
                <a:spcPct val="115000"/>
              </a:lnSpc>
              <a:spcBef>
                <a:spcPts val="0"/>
              </a:spcBef>
              <a:spcAft>
                <a:spcPts val="0"/>
              </a:spcAft>
              <a:buClr>
                <a:srgbClr val="F2F2F2"/>
              </a:buClr>
              <a:buSzPts val="1400"/>
              <a:buFont typeface="Jura"/>
              <a:buChar char="●"/>
            </a:pPr>
            <a:r>
              <a:rPr lang="en">
                <a:solidFill>
                  <a:srgbClr val="F2F2F2"/>
                </a:solidFill>
                <a:latin typeface="Jura"/>
                <a:ea typeface="Jura"/>
                <a:cs typeface="Jura"/>
                <a:sym typeface="Jura"/>
              </a:rPr>
              <a:t>The algorithm is applied to the data, with various levels of noise. For all noise levels, 1.5%, 15.0% and 73.7%, the coefficients are identified to within 2% in relative error. </a:t>
            </a:r>
            <a:endParaRPr>
              <a:solidFill>
                <a:srgbClr val="F2F2F2"/>
              </a:solidFill>
              <a:latin typeface="Jura"/>
              <a:ea typeface="Jura"/>
              <a:cs typeface="Jura"/>
              <a:sym typeface="Jura"/>
            </a:endParaRPr>
          </a:p>
          <a:p>
            <a:pPr indent="0" lvl="0" marL="457200" rtl="0" algn="l">
              <a:lnSpc>
                <a:spcPct val="115000"/>
              </a:lnSpc>
              <a:spcBef>
                <a:spcPts val="0"/>
              </a:spcBef>
              <a:spcAft>
                <a:spcPts val="0"/>
              </a:spcAft>
              <a:buNone/>
            </a:pPr>
            <a:r>
              <a:rPr lang="en">
                <a:solidFill>
                  <a:srgbClr val="FF9900"/>
                </a:solidFill>
                <a:latin typeface="Jura"/>
                <a:ea typeface="Jura"/>
                <a:cs typeface="Jura"/>
                <a:sym typeface="Jura"/>
              </a:rPr>
              <a:t>As the noise level increases, the identification of the correct features stays stable. This shows the robustness of the method to noisy data.</a:t>
            </a:r>
            <a:endParaRPr>
              <a:solidFill>
                <a:srgbClr val="FF9900"/>
              </a:solidFill>
              <a:latin typeface="Jura"/>
              <a:ea typeface="Jura"/>
              <a:cs typeface="Jura"/>
              <a:sym typeface="Jura"/>
            </a:endParaRPr>
          </a:p>
          <a:p>
            <a:pPr indent="-317500" lvl="0" marL="457200" rtl="0" algn="l">
              <a:lnSpc>
                <a:spcPct val="115000"/>
              </a:lnSpc>
              <a:spcBef>
                <a:spcPts val="0"/>
              </a:spcBef>
              <a:spcAft>
                <a:spcPts val="0"/>
              </a:spcAft>
              <a:buClr>
                <a:srgbClr val="F2F2F2"/>
              </a:buClr>
              <a:buSzPts val="1400"/>
              <a:buFont typeface="Arial"/>
              <a:buChar char="●"/>
            </a:pPr>
            <a:r>
              <a:rPr lang="en">
                <a:solidFill>
                  <a:srgbClr val="F2F2F2"/>
                </a:solidFill>
                <a:latin typeface="Jura"/>
                <a:ea typeface="Jura"/>
                <a:cs typeface="Jura"/>
                <a:sym typeface="Jura"/>
              </a:rPr>
              <a:t>In both examples, the dynamics are learned from t ∈ [0, 0.05] but the comparisons are done at T = 0.1, showing the possibility to </a:t>
            </a:r>
            <a:r>
              <a:rPr b="1" lang="en">
                <a:solidFill>
                  <a:srgbClr val="21FFFF"/>
                </a:solidFill>
                <a:latin typeface="Jura"/>
                <a:ea typeface="Jura"/>
                <a:cs typeface="Jura"/>
                <a:sym typeface="Jura"/>
              </a:rPr>
              <a:t>extrapolate</a:t>
            </a:r>
            <a:r>
              <a:rPr lang="en">
                <a:solidFill>
                  <a:srgbClr val="F2F2F2"/>
                </a:solidFill>
                <a:latin typeface="Jura"/>
                <a:ea typeface="Jura"/>
                <a:cs typeface="Jura"/>
                <a:sym typeface="Jura"/>
              </a:rPr>
              <a:t> dynamics and </a:t>
            </a:r>
            <a:r>
              <a:rPr b="1" lang="en">
                <a:solidFill>
                  <a:srgbClr val="21FFFF"/>
                </a:solidFill>
                <a:latin typeface="Jura"/>
                <a:ea typeface="Jura"/>
                <a:cs typeface="Jura"/>
                <a:sym typeface="Jura"/>
              </a:rPr>
              <a:t>predict</a:t>
            </a:r>
            <a:r>
              <a:rPr lang="en">
                <a:solidFill>
                  <a:srgbClr val="F2F2F2"/>
                </a:solidFill>
                <a:latin typeface="Jura"/>
                <a:ea typeface="Jura"/>
                <a:cs typeface="Jura"/>
                <a:sym typeface="Jura"/>
              </a:rPr>
              <a:t> critical events (such as shock formation).</a:t>
            </a:r>
            <a:endParaRPr>
              <a:solidFill>
                <a:srgbClr val="F2F2F2"/>
              </a:solidFill>
              <a:latin typeface="Jura"/>
              <a:ea typeface="Jura"/>
              <a:cs typeface="Jura"/>
              <a:sym typeface="Jura"/>
            </a:endParaRPr>
          </a:p>
          <a:p>
            <a:pPr indent="0" lvl="0" marL="0" rtl="0" algn="l">
              <a:lnSpc>
                <a:spcPct val="115000"/>
              </a:lnSpc>
              <a:spcBef>
                <a:spcPts val="0"/>
              </a:spcBef>
              <a:spcAft>
                <a:spcPts val="0"/>
              </a:spcAft>
              <a:buNone/>
            </a:pPr>
            <a:r>
              <a:rPr lang="en" sz="1200">
                <a:solidFill>
                  <a:srgbClr val="FF9900"/>
                </a:solidFill>
                <a:latin typeface="Jura"/>
                <a:ea typeface="Jura"/>
                <a:cs typeface="Jura"/>
                <a:sym typeface="Jura"/>
              </a:rPr>
              <a:t> </a:t>
            </a:r>
            <a:endParaRPr sz="1200">
              <a:solidFill>
                <a:srgbClr val="FF9900"/>
              </a:solidFill>
              <a:latin typeface="Jura"/>
              <a:ea typeface="Jura"/>
              <a:cs typeface="Jura"/>
              <a:sym typeface="Jur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1" name="Shape 351"/>
        <p:cNvGrpSpPr/>
        <p:nvPr/>
      </p:nvGrpSpPr>
      <p:grpSpPr>
        <a:xfrm>
          <a:off x="0" y="0"/>
          <a:ext cx="0" cy="0"/>
          <a:chOff x="0" y="0"/>
          <a:chExt cx="0" cy="0"/>
        </a:xfrm>
      </p:grpSpPr>
      <p:sp>
        <p:nvSpPr>
          <p:cNvPr id="352" name="Google Shape;352;p46"/>
          <p:cNvSpPr txBox="1"/>
          <p:nvPr/>
        </p:nvSpPr>
        <p:spPr>
          <a:xfrm>
            <a:off x="532000" y="1120325"/>
            <a:ext cx="7704000" cy="34164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F2F2F2"/>
              </a:buClr>
              <a:buSzPts val="1300"/>
              <a:buFont typeface="Jura"/>
              <a:buChar char="●"/>
            </a:pPr>
            <a:r>
              <a:rPr lang="en" sz="1300">
                <a:solidFill>
                  <a:srgbClr val="F2F2F2"/>
                </a:solidFill>
                <a:latin typeface="Jura"/>
                <a:ea typeface="Jura"/>
                <a:cs typeface="Jura"/>
                <a:sym typeface="Jura"/>
              </a:rPr>
              <a:t>The Swift–Hohenberg equation is a scalar evolution equation with fourth-order derivatives: </a:t>
            </a:r>
            <a:endParaRPr sz="1300">
              <a:solidFill>
                <a:srgbClr val="F2F2F2"/>
              </a:solidFill>
              <a:latin typeface="Jura"/>
              <a:ea typeface="Jura"/>
              <a:cs typeface="Jura"/>
              <a:sym typeface="Jura"/>
            </a:endParaRPr>
          </a:p>
          <a:p>
            <a:pPr indent="0" lvl="0" marL="0" rtl="0" algn="ctr">
              <a:spcBef>
                <a:spcPts val="0"/>
              </a:spcBef>
              <a:spcAft>
                <a:spcPts val="0"/>
              </a:spcAft>
              <a:buNone/>
            </a:pPr>
            <a:r>
              <a:rPr b="1" lang="en" sz="1500">
                <a:solidFill>
                  <a:srgbClr val="FFFFFF"/>
                </a:solidFill>
                <a:latin typeface="Jura"/>
                <a:ea typeface="Jura"/>
                <a:cs typeface="Jura"/>
                <a:sym typeface="Jura"/>
              </a:rPr>
              <a:t>u</a:t>
            </a:r>
            <a:r>
              <a:rPr b="1" baseline="-25000" lang="en" sz="1500">
                <a:solidFill>
                  <a:srgbClr val="FFFFFF"/>
                </a:solidFill>
                <a:latin typeface="Jura"/>
                <a:ea typeface="Jura"/>
                <a:cs typeface="Jura"/>
                <a:sym typeface="Jura"/>
              </a:rPr>
              <a:t>t</a:t>
            </a:r>
            <a:r>
              <a:rPr b="1" lang="en" sz="1500">
                <a:solidFill>
                  <a:srgbClr val="FFFFFF"/>
                </a:solidFill>
                <a:latin typeface="Jura"/>
                <a:ea typeface="Jura"/>
                <a:cs typeface="Jura"/>
                <a:sym typeface="Jura"/>
              </a:rPr>
              <a:t> = −(1+Δ)</a:t>
            </a:r>
            <a:r>
              <a:rPr b="1" baseline="30000" lang="en" sz="1500">
                <a:solidFill>
                  <a:srgbClr val="FFFFFF"/>
                </a:solidFill>
                <a:latin typeface="Jura"/>
                <a:ea typeface="Jura"/>
                <a:cs typeface="Jura"/>
                <a:sym typeface="Jura"/>
              </a:rPr>
              <a:t>2</a:t>
            </a:r>
            <a:r>
              <a:rPr b="1" lang="en" sz="1500">
                <a:solidFill>
                  <a:srgbClr val="FFFFFF"/>
                </a:solidFill>
                <a:latin typeface="Jura"/>
                <a:ea typeface="Jura"/>
                <a:cs typeface="Jura"/>
                <a:sym typeface="Jura"/>
              </a:rPr>
              <a:t>u+𝛂u+ꞵu</a:t>
            </a:r>
            <a:r>
              <a:rPr b="1" baseline="30000" lang="en" sz="1500">
                <a:solidFill>
                  <a:srgbClr val="FFFFFF"/>
                </a:solidFill>
                <a:latin typeface="Jura"/>
                <a:ea typeface="Jura"/>
                <a:cs typeface="Jura"/>
                <a:sym typeface="Jura"/>
              </a:rPr>
              <a:t>2</a:t>
            </a:r>
            <a:r>
              <a:rPr b="1" lang="en" sz="1500">
                <a:solidFill>
                  <a:srgbClr val="FFFFFF"/>
                </a:solidFill>
                <a:latin typeface="Jura"/>
                <a:ea typeface="Jura"/>
                <a:cs typeface="Jura"/>
                <a:sym typeface="Jura"/>
              </a:rPr>
              <a:t>-u</a:t>
            </a:r>
            <a:r>
              <a:rPr b="1" baseline="30000" lang="en" sz="1500">
                <a:solidFill>
                  <a:srgbClr val="FFFFFF"/>
                </a:solidFill>
                <a:latin typeface="Jura"/>
                <a:ea typeface="Jura"/>
                <a:cs typeface="Jura"/>
                <a:sym typeface="Jura"/>
              </a:rPr>
              <a:t>3</a:t>
            </a:r>
            <a:endParaRPr b="1" baseline="30000" sz="1500">
              <a:solidFill>
                <a:srgbClr val="FFFFFF"/>
              </a:solidFill>
              <a:latin typeface="Jura"/>
              <a:ea typeface="Jura"/>
              <a:cs typeface="Jura"/>
              <a:sym typeface="Jura"/>
            </a:endParaRPr>
          </a:p>
          <a:p>
            <a:pPr indent="0" lvl="0" marL="457200" rtl="0" algn="l">
              <a:spcBef>
                <a:spcPts val="0"/>
              </a:spcBef>
              <a:spcAft>
                <a:spcPts val="0"/>
              </a:spcAft>
              <a:buNone/>
            </a:pPr>
            <a:r>
              <a:t/>
            </a:r>
            <a:endParaRPr baseline="30000" sz="1300">
              <a:solidFill>
                <a:srgbClr val="F2F2F2"/>
              </a:solidFill>
              <a:latin typeface="Jura"/>
              <a:ea typeface="Jura"/>
              <a:cs typeface="Jura"/>
              <a:sym typeface="Jura"/>
            </a:endParaRPr>
          </a:p>
          <a:p>
            <a:pPr indent="-311150" lvl="0" marL="457200" rtl="0" algn="l">
              <a:spcBef>
                <a:spcPts val="0"/>
              </a:spcBef>
              <a:spcAft>
                <a:spcPts val="0"/>
              </a:spcAft>
              <a:buClr>
                <a:srgbClr val="F2F2F2"/>
              </a:buClr>
              <a:buSzPts val="1300"/>
              <a:buFont typeface="Jura"/>
              <a:buChar char="●"/>
            </a:pPr>
            <a:r>
              <a:rPr lang="en" sz="1300">
                <a:solidFill>
                  <a:srgbClr val="F2F2F2"/>
                </a:solidFill>
                <a:latin typeface="Jura"/>
                <a:ea typeface="Jura"/>
                <a:cs typeface="Jura"/>
                <a:sym typeface="Jura"/>
              </a:rPr>
              <a:t> It is a model for thermal convection and solutions form various patterns depending on the choice of α and β.</a:t>
            </a:r>
            <a:endParaRPr sz="1300">
              <a:solidFill>
                <a:srgbClr val="F2F2F2"/>
              </a:solidFill>
              <a:latin typeface="Jura"/>
              <a:ea typeface="Jura"/>
              <a:cs typeface="Jura"/>
              <a:sym typeface="Jura"/>
            </a:endParaRPr>
          </a:p>
          <a:p>
            <a:pPr indent="0" lvl="0" marL="457200" rtl="0" algn="l">
              <a:spcBef>
                <a:spcPts val="0"/>
              </a:spcBef>
              <a:spcAft>
                <a:spcPts val="0"/>
              </a:spcAft>
              <a:buNone/>
            </a:pPr>
            <a:r>
              <a:rPr lang="en" sz="1300">
                <a:solidFill>
                  <a:srgbClr val="F2F2F2"/>
                </a:solidFill>
                <a:latin typeface="Jura"/>
                <a:ea typeface="Jura"/>
                <a:cs typeface="Jura"/>
                <a:sym typeface="Jura"/>
              </a:rPr>
              <a:t>E.g.   (α, β) = (0.1, 0),                                  (α, β) = (0.5, 0),                                        (α, β) = (0.05, 0.5)</a:t>
            </a:r>
            <a:endParaRPr sz="1300">
              <a:solidFill>
                <a:srgbClr val="F2F2F2"/>
              </a:solidFill>
              <a:latin typeface="Jura"/>
              <a:ea typeface="Jura"/>
              <a:cs typeface="Jura"/>
              <a:sym typeface="Jura"/>
            </a:endParaRPr>
          </a:p>
          <a:p>
            <a:pPr indent="0" lvl="0" marL="457200" rtl="0" algn="l">
              <a:spcBef>
                <a:spcPts val="0"/>
              </a:spcBef>
              <a:spcAft>
                <a:spcPts val="0"/>
              </a:spcAft>
              <a:buNone/>
            </a:pPr>
            <a:r>
              <a:rPr lang="en" sz="1300">
                <a:solidFill>
                  <a:srgbClr val="F2F2F2"/>
                </a:solidFill>
                <a:latin typeface="Jura"/>
                <a:ea typeface="Jura"/>
                <a:cs typeface="Jura"/>
                <a:sym typeface="Jura"/>
              </a:rPr>
              <a:t>         yield curves,                       yields a coral-like structure,              yields a hexagonal structure.</a:t>
            </a:r>
            <a:endParaRPr sz="1300">
              <a:solidFill>
                <a:srgbClr val="F2F2F2"/>
              </a:solidFill>
              <a:latin typeface="Jura"/>
              <a:ea typeface="Jura"/>
              <a:cs typeface="Jura"/>
              <a:sym typeface="Jura"/>
            </a:endParaRPr>
          </a:p>
          <a:p>
            <a:pPr indent="0" lvl="0" marL="457200" rtl="0" algn="l">
              <a:spcBef>
                <a:spcPts val="0"/>
              </a:spcBef>
              <a:spcAft>
                <a:spcPts val="0"/>
              </a:spcAft>
              <a:buNone/>
            </a:pPr>
            <a:r>
              <a:t/>
            </a:r>
            <a:endParaRPr sz="1300">
              <a:solidFill>
                <a:srgbClr val="F2F2F2"/>
              </a:solidFill>
              <a:latin typeface="Jura"/>
              <a:ea typeface="Jura"/>
              <a:cs typeface="Jura"/>
              <a:sym typeface="Jura"/>
            </a:endParaRPr>
          </a:p>
          <a:p>
            <a:pPr indent="-311150" lvl="0" marL="457200" rtl="0" algn="l">
              <a:spcBef>
                <a:spcPts val="0"/>
              </a:spcBef>
              <a:spcAft>
                <a:spcPts val="0"/>
              </a:spcAft>
              <a:buClr>
                <a:srgbClr val="F2F2F2"/>
              </a:buClr>
              <a:buSzPts val="1300"/>
              <a:buFont typeface="Jura"/>
              <a:buChar char="●"/>
            </a:pPr>
            <a:r>
              <a:rPr lang="en" sz="1300">
                <a:solidFill>
                  <a:srgbClr val="F2F2F2"/>
                </a:solidFill>
                <a:latin typeface="Jura"/>
                <a:ea typeface="Jura"/>
                <a:cs typeface="Jura"/>
                <a:sym typeface="Jura"/>
              </a:rPr>
              <a:t>The terms are all identified correctly and the coefficients are within 2.8% of the true value. </a:t>
            </a:r>
            <a:endParaRPr sz="1300">
              <a:solidFill>
                <a:srgbClr val="F2F2F2"/>
              </a:solidFill>
              <a:latin typeface="Jura"/>
              <a:ea typeface="Jura"/>
              <a:cs typeface="Jura"/>
              <a:sym typeface="Jura"/>
            </a:endParaRPr>
          </a:p>
          <a:p>
            <a:pPr indent="0" lvl="0" marL="457200" rtl="0" algn="l">
              <a:spcBef>
                <a:spcPts val="0"/>
              </a:spcBef>
              <a:spcAft>
                <a:spcPts val="0"/>
              </a:spcAft>
              <a:buNone/>
            </a:pPr>
            <a:r>
              <a:t/>
            </a:r>
            <a:endParaRPr sz="1300">
              <a:solidFill>
                <a:srgbClr val="F2F2F2"/>
              </a:solidFill>
              <a:latin typeface="Jura"/>
              <a:ea typeface="Jura"/>
              <a:cs typeface="Jura"/>
              <a:sym typeface="Jura"/>
            </a:endParaRPr>
          </a:p>
          <a:p>
            <a:pPr indent="-304800" lvl="0" marL="457200" rtl="0" algn="l">
              <a:spcBef>
                <a:spcPts val="0"/>
              </a:spcBef>
              <a:spcAft>
                <a:spcPts val="0"/>
              </a:spcAft>
              <a:buClr>
                <a:srgbClr val="F2F2F2"/>
              </a:buClr>
              <a:buSzPts val="1200"/>
              <a:buFont typeface="Arial"/>
              <a:buChar char="●"/>
            </a:pPr>
            <a:r>
              <a:rPr lang="en" sz="1300">
                <a:solidFill>
                  <a:srgbClr val="F2F2F2"/>
                </a:solidFill>
                <a:latin typeface="Jura"/>
                <a:ea typeface="Jura"/>
                <a:cs typeface="Jura"/>
                <a:sym typeface="Jura"/>
              </a:rPr>
              <a:t>This example shows that, although the feature space contains redundancies (because 	</a:t>
            </a:r>
            <a:r>
              <a:rPr b="1" lang="en" sz="1500">
                <a:solidFill>
                  <a:srgbClr val="F2F2F2"/>
                </a:solidFill>
                <a:latin typeface="Jura"/>
                <a:ea typeface="Jura"/>
                <a:cs typeface="Jura"/>
                <a:sym typeface="Jura"/>
              </a:rPr>
              <a:t>Δ</a:t>
            </a:r>
            <a:r>
              <a:rPr lang="en" sz="1300">
                <a:solidFill>
                  <a:srgbClr val="F2F2F2"/>
                </a:solidFill>
                <a:latin typeface="Jura"/>
                <a:ea typeface="Jura"/>
                <a:cs typeface="Jura"/>
                <a:sym typeface="Jura"/>
              </a:rPr>
              <a:t>u = u</a:t>
            </a:r>
            <a:r>
              <a:rPr baseline="-25000" lang="en" sz="1300">
                <a:solidFill>
                  <a:srgbClr val="F2F2F2"/>
                </a:solidFill>
                <a:latin typeface="Jura"/>
                <a:ea typeface="Jura"/>
                <a:cs typeface="Jura"/>
                <a:sym typeface="Jura"/>
              </a:rPr>
              <a:t>xx</a:t>
            </a:r>
            <a:r>
              <a:rPr lang="en" sz="1300">
                <a:solidFill>
                  <a:srgbClr val="F2F2F2"/>
                </a:solidFill>
                <a:latin typeface="Jura"/>
                <a:ea typeface="Jura"/>
                <a:cs typeface="Jura"/>
                <a:sym typeface="Jura"/>
              </a:rPr>
              <a:t> + u</a:t>
            </a:r>
            <a:r>
              <a:rPr baseline="-25000" lang="en" sz="1300">
                <a:solidFill>
                  <a:srgbClr val="F2F2F2"/>
                </a:solidFill>
                <a:latin typeface="Jura"/>
                <a:ea typeface="Jura"/>
                <a:cs typeface="Jura"/>
                <a:sym typeface="Jura"/>
              </a:rPr>
              <a:t>yy</a:t>
            </a:r>
            <a:r>
              <a:rPr lang="en" sz="1300">
                <a:solidFill>
                  <a:srgbClr val="F2F2F2"/>
                </a:solidFill>
                <a:latin typeface="Jura"/>
                <a:ea typeface="Jura"/>
                <a:cs typeface="Jura"/>
                <a:sym typeface="Jura"/>
              </a:rPr>
              <a:t>), the method is able to find the underlying dynamics.</a:t>
            </a:r>
            <a:endParaRPr sz="1300">
              <a:solidFill>
                <a:srgbClr val="F2F2F2"/>
              </a:solidFill>
              <a:latin typeface="Jura"/>
              <a:ea typeface="Jura"/>
              <a:cs typeface="Jura"/>
              <a:sym typeface="Jura"/>
            </a:endParaRPr>
          </a:p>
          <a:p>
            <a:pPr indent="0" lvl="0" marL="457200" rtl="0" algn="l">
              <a:spcBef>
                <a:spcPts val="0"/>
              </a:spcBef>
              <a:spcAft>
                <a:spcPts val="0"/>
              </a:spcAft>
              <a:buNone/>
            </a:pPr>
            <a:r>
              <a:t/>
            </a:r>
            <a:endParaRPr sz="1300">
              <a:solidFill>
                <a:srgbClr val="F2F2F2"/>
              </a:solidFill>
              <a:latin typeface="Jura"/>
              <a:ea typeface="Jura"/>
              <a:cs typeface="Jura"/>
              <a:sym typeface="Jura"/>
            </a:endParaRPr>
          </a:p>
          <a:p>
            <a:pPr indent="-311150" lvl="0" marL="457200" rtl="0" algn="l">
              <a:spcBef>
                <a:spcPts val="0"/>
              </a:spcBef>
              <a:spcAft>
                <a:spcPts val="0"/>
              </a:spcAft>
              <a:buClr>
                <a:srgbClr val="FF9900"/>
              </a:buClr>
              <a:buSzPts val="1300"/>
              <a:buFont typeface="Jura"/>
              <a:buChar char="●"/>
            </a:pPr>
            <a:r>
              <a:rPr lang="en" sz="1300">
                <a:solidFill>
                  <a:srgbClr val="FF9900"/>
                </a:solidFill>
                <a:latin typeface="Jura"/>
                <a:ea typeface="Jura"/>
                <a:cs typeface="Jura"/>
                <a:sym typeface="Jura"/>
              </a:rPr>
              <a:t>It demonstrates the proposed method’s ability to identify the correct parameter regimes for the various patterns.</a:t>
            </a:r>
            <a:endParaRPr sz="1300">
              <a:solidFill>
                <a:srgbClr val="FF9900"/>
              </a:solidFill>
              <a:latin typeface="Jura"/>
              <a:ea typeface="Jura"/>
              <a:cs typeface="Jura"/>
              <a:sym typeface="Jura"/>
            </a:endParaRPr>
          </a:p>
        </p:txBody>
      </p:sp>
      <p:sp>
        <p:nvSpPr>
          <p:cNvPr id="353" name="Google Shape;353;p46"/>
          <p:cNvSpPr txBox="1"/>
          <p:nvPr/>
        </p:nvSpPr>
        <p:spPr>
          <a:xfrm>
            <a:off x="1052175" y="510325"/>
            <a:ext cx="485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FF00"/>
                </a:solidFill>
              </a:rPr>
              <a:t>3. </a:t>
            </a:r>
            <a:r>
              <a:rPr b="1" lang="en" sz="1700">
                <a:solidFill>
                  <a:srgbClr val="FFFF00"/>
                </a:solidFill>
                <a:latin typeface="Orbitron"/>
                <a:ea typeface="Orbitron"/>
                <a:cs typeface="Orbitron"/>
                <a:sym typeface="Orbitron"/>
              </a:rPr>
              <a:t>Swift–Hohenberg equation</a:t>
            </a:r>
            <a:endParaRPr b="1" sz="1700">
              <a:solidFill>
                <a:srgbClr val="FFFF00"/>
              </a:solidFill>
              <a:latin typeface="Orbitron"/>
              <a:ea typeface="Orbitron"/>
              <a:cs typeface="Orbitron"/>
              <a:sym typeface="Orbitr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47"/>
          <p:cNvSpPr txBox="1"/>
          <p:nvPr/>
        </p:nvSpPr>
        <p:spPr>
          <a:xfrm>
            <a:off x="304800" y="1316100"/>
            <a:ext cx="7994700" cy="320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21FFFF"/>
                </a:solidFill>
                <a:latin typeface="Jura"/>
                <a:ea typeface="Jura"/>
                <a:cs typeface="Jura"/>
                <a:sym typeface="Jura"/>
              </a:rPr>
              <a:t>u</a:t>
            </a:r>
            <a:r>
              <a:rPr b="1" baseline="-25000" lang="en">
                <a:solidFill>
                  <a:srgbClr val="21FFFF"/>
                </a:solidFill>
                <a:latin typeface="Jura"/>
                <a:ea typeface="Jura"/>
                <a:cs typeface="Jura"/>
                <a:sym typeface="Jura"/>
              </a:rPr>
              <a:t>t</a:t>
            </a:r>
            <a:r>
              <a:rPr b="1" lang="en">
                <a:solidFill>
                  <a:srgbClr val="21FFFF"/>
                </a:solidFill>
                <a:latin typeface="Jura"/>
                <a:ea typeface="Jura"/>
                <a:cs typeface="Jura"/>
                <a:sym typeface="Jura"/>
              </a:rPr>
              <a:t>= -𝛾Δ</a:t>
            </a:r>
            <a:r>
              <a:rPr b="1" baseline="30000" lang="en">
                <a:solidFill>
                  <a:srgbClr val="21FFFF"/>
                </a:solidFill>
                <a:latin typeface="Jura"/>
                <a:ea typeface="Jura"/>
                <a:cs typeface="Jura"/>
                <a:sym typeface="Jura"/>
              </a:rPr>
              <a:t>2</a:t>
            </a:r>
            <a:r>
              <a:rPr b="1" lang="en">
                <a:solidFill>
                  <a:srgbClr val="21FFFF"/>
                </a:solidFill>
                <a:latin typeface="Jura"/>
                <a:ea typeface="Jura"/>
                <a:cs typeface="Jura"/>
                <a:sym typeface="Jura"/>
              </a:rPr>
              <a:t>u+Δ(u</a:t>
            </a:r>
            <a:r>
              <a:rPr b="1" baseline="30000" lang="en">
                <a:solidFill>
                  <a:srgbClr val="21FFFF"/>
                </a:solidFill>
                <a:latin typeface="Jura"/>
                <a:ea typeface="Jura"/>
                <a:cs typeface="Jura"/>
                <a:sym typeface="Jura"/>
              </a:rPr>
              <a:t>3</a:t>
            </a:r>
            <a:r>
              <a:rPr b="1" lang="en">
                <a:solidFill>
                  <a:srgbClr val="21FFFF"/>
                </a:solidFill>
                <a:latin typeface="Jura"/>
                <a:ea typeface="Jura"/>
                <a:cs typeface="Jura"/>
                <a:sym typeface="Jura"/>
              </a:rPr>
              <a:t>-u)</a:t>
            </a:r>
            <a:endParaRPr b="1">
              <a:solidFill>
                <a:srgbClr val="21FFFF"/>
              </a:solidFill>
              <a:latin typeface="Jura"/>
              <a:ea typeface="Jura"/>
              <a:cs typeface="Jura"/>
              <a:sym typeface="Jura"/>
            </a:endParaRPr>
          </a:p>
          <a:p>
            <a:pPr indent="0" lvl="0" marL="0" rtl="0" algn="ctr">
              <a:spcBef>
                <a:spcPts val="0"/>
              </a:spcBef>
              <a:spcAft>
                <a:spcPts val="0"/>
              </a:spcAft>
              <a:buNone/>
            </a:pPr>
            <a:r>
              <a:rPr lang="en">
                <a:solidFill>
                  <a:srgbClr val="FFFFFF"/>
                </a:solidFill>
                <a:latin typeface="Jura Medium"/>
                <a:ea typeface="Jura Medium"/>
                <a:cs typeface="Jura Medium"/>
                <a:sym typeface="Jura Medium"/>
              </a:rPr>
              <a:t>In this example, we will assume that the model takes the form: u</a:t>
            </a:r>
            <a:r>
              <a:rPr baseline="-25000" lang="en">
                <a:solidFill>
                  <a:srgbClr val="FFFFFF"/>
                </a:solidFill>
                <a:latin typeface="Jura Medium"/>
                <a:ea typeface="Jura Medium"/>
                <a:cs typeface="Jura Medium"/>
                <a:sym typeface="Jura Medium"/>
              </a:rPr>
              <a:t>t</a:t>
            </a:r>
            <a:r>
              <a:rPr lang="en">
                <a:solidFill>
                  <a:srgbClr val="FFFFFF"/>
                </a:solidFill>
                <a:latin typeface="Jura Medium"/>
                <a:ea typeface="Jura Medium"/>
                <a:cs typeface="Jura Medium"/>
                <a:sym typeface="Jura Medium"/>
              </a:rPr>
              <a:t> =   ΔF(u). </a:t>
            </a:r>
            <a:endParaRPr>
              <a:solidFill>
                <a:srgbClr val="FFFFFF"/>
              </a:solidFill>
              <a:latin typeface="Jura Medium"/>
              <a:ea typeface="Jura Medium"/>
              <a:cs typeface="Jura Medium"/>
              <a:sym typeface="Jura Medium"/>
            </a:endParaRPr>
          </a:p>
          <a:p>
            <a:pPr indent="0" lvl="0" marL="0" rtl="0" algn="ctr">
              <a:spcBef>
                <a:spcPts val="0"/>
              </a:spcBef>
              <a:spcAft>
                <a:spcPts val="0"/>
              </a:spcAft>
              <a:buNone/>
            </a:pPr>
            <a:r>
              <a:t/>
            </a:r>
            <a:endParaRPr>
              <a:solidFill>
                <a:srgbClr val="FFFFFF"/>
              </a:solidFill>
              <a:latin typeface="Jura Medium"/>
              <a:ea typeface="Jura Medium"/>
              <a:cs typeface="Jura Medium"/>
              <a:sym typeface="Jura Medium"/>
            </a:endParaRPr>
          </a:p>
          <a:p>
            <a:pPr indent="0" lvl="0" marL="0" rtl="0" algn="ctr">
              <a:spcBef>
                <a:spcPts val="0"/>
              </a:spcBef>
              <a:spcAft>
                <a:spcPts val="0"/>
              </a:spcAft>
              <a:buNone/>
            </a:pPr>
            <a:r>
              <a:rPr lang="en">
                <a:solidFill>
                  <a:srgbClr val="FFFFFF"/>
                </a:solidFill>
                <a:latin typeface="Jura Medium"/>
                <a:ea typeface="Jura Medium"/>
                <a:cs typeface="Jura Medium"/>
                <a:sym typeface="Jura Medium"/>
              </a:rPr>
              <a:t>The data are simulated up to T = 2 using the Crank–Nicolson method with γ = 0.5.</a:t>
            </a:r>
            <a:endParaRPr>
              <a:solidFill>
                <a:srgbClr val="FFFFFF"/>
              </a:solidFill>
              <a:latin typeface="Jura Medium"/>
              <a:ea typeface="Jura Medium"/>
              <a:cs typeface="Jura Medium"/>
              <a:sym typeface="Jura Medium"/>
            </a:endParaRPr>
          </a:p>
          <a:p>
            <a:pPr indent="0" lvl="0" marL="0" rtl="0" algn="ctr">
              <a:spcBef>
                <a:spcPts val="0"/>
              </a:spcBef>
              <a:spcAft>
                <a:spcPts val="0"/>
              </a:spcAft>
              <a:buNone/>
            </a:pPr>
            <a:r>
              <a:t/>
            </a:r>
            <a:endParaRPr>
              <a:solidFill>
                <a:srgbClr val="FFFFFF"/>
              </a:solidFill>
              <a:latin typeface="Jura Medium"/>
              <a:ea typeface="Jura Medium"/>
              <a:cs typeface="Jura Medium"/>
              <a:sym typeface="Jura Medium"/>
            </a:endParaRPr>
          </a:p>
          <a:p>
            <a:pPr indent="0" lvl="0" marL="0" rtl="0" algn="ctr">
              <a:spcBef>
                <a:spcPts val="0"/>
              </a:spcBef>
              <a:spcAft>
                <a:spcPts val="0"/>
              </a:spcAft>
              <a:buNone/>
            </a:pPr>
            <a:r>
              <a:rPr lang="en">
                <a:solidFill>
                  <a:srgbClr val="FFFFFF"/>
                </a:solidFill>
                <a:latin typeface="Jura Medium"/>
                <a:ea typeface="Jura Medium"/>
                <a:cs typeface="Jura Medium"/>
                <a:sym typeface="Jura Medium"/>
              </a:rPr>
              <a:t>Similar to example 3 the learning is stable with respect to redundancies in the feature space. The input data to the learning method use uniform time steps with a total of 385, 85 and 25 time stamps. </a:t>
            </a:r>
            <a:endParaRPr>
              <a:solidFill>
                <a:srgbClr val="FFFFFF"/>
              </a:solidFill>
              <a:latin typeface="Jura Medium"/>
              <a:ea typeface="Jura Medium"/>
              <a:cs typeface="Jura Medium"/>
              <a:sym typeface="Jura Medium"/>
            </a:endParaRPr>
          </a:p>
          <a:p>
            <a:pPr indent="0" lvl="0" marL="0" rtl="0" algn="ctr">
              <a:spcBef>
                <a:spcPts val="0"/>
              </a:spcBef>
              <a:spcAft>
                <a:spcPts val="0"/>
              </a:spcAft>
              <a:buNone/>
            </a:pPr>
            <a:r>
              <a:rPr lang="en">
                <a:solidFill>
                  <a:srgbClr val="FFFFFF"/>
                </a:solidFill>
                <a:latin typeface="Jura Medium"/>
                <a:ea typeface="Jura Medium"/>
                <a:cs typeface="Jura Medium"/>
                <a:sym typeface="Jura Medium"/>
              </a:rPr>
              <a:t>In all cases, the noise level is kept at 5.0%.</a:t>
            </a:r>
            <a:endParaRPr>
              <a:solidFill>
                <a:srgbClr val="FFFFFF"/>
              </a:solidFill>
              <a:latin typeface="Jura Medium"/>
              <a:ea typeface="Jura Medium"/>
              <a:cs typeface="Jura Medium"/>
              <a:sym typeface="Jura Medium"/>
            </a:endParaRPr>
          </a:p>
          <a:p>
            <a:pPr indent="0" lvl="0" marL="0" rtl="0" algn="ctr">
              <a:spcBef>
                <a:spcPts val="0"/>
              </a:spcBef>
              <a:spcAft>
                <a:spcPts val="0"/>
              </a:spcAft>
              <a:buNone/>
            </a:pPr>
            <a:r>
              <a:rPr lang="en">
                <a:solidFill>
                  <a:srgbClr val="FF9900"/>
                </a:solidFill>
                <a:latin typeface="Jura Medium"/>
                <a:ea typeface="Jura Medium"/>
                <a:cs typeface="Jura Medium"/>
                <a:sym typeface="Jura Medium"/>
              </a:rPr>
              <a:t>The Learned Coefficient show that the method is robust the number of time stamps used in the learning process.</a:t>
            </a:r>
            <a:r>
              <a:rPr lang="en">
                <a:solidFill>
                  <a:srgbClr val="FFFFFF"/>
                </a:solidFill>
                <a:latin typeface="Jura Medium"/>
                <a:ea typeface="Jura Medium"/>
                <a:cs typeface="Jura Medium"/>
                <a:sym typeface="Jura Medium"/>
              </a:rPr>
              <a:t> </a:t>
            </a:r>
            <a:endParaRPr>
              <a:solidFill>
                <a:srgbClr val="FFFFFF"/>
              </a:solidFill>
              <a:latin typeface="Jura Medium"/>
              <a:ea typeface="Jura Medium"/>
              <a:cs typeface="Jura Medium"/>
              <a:sym typeface="Jura Medium"/>
            </a:endParaRPr>
          </a:p>
          <a:p>
            <a:pPr indent="0" lvl="0" marL="0" rtl="0" algn="ctr">
              <a:spcBef>
                <a:spcPts val="0"/>
              </a:spcBef>
              <a:spcAft>
                <a:spcPts val="0"/>
              </a:spcAft>
              <a:buNone/>
            </a:pPr>
            <a:r>
              <a:rPr lang="en">
                <a:solidFill>
                  <a:srgbClr val="FFE599"/>
                </a:solidFill>
                <a:latin typeface="Jura Medium"/>
                <a:ea typeface="Jura Medium"/>
                <a:cs typeface="Jura Medium"/>
                <a:sym typeface="Jura Medium"/>
              </a:rPr>
              <a:t>This suggests that the proposed method is robust to the </a:t>
            </a:r>
            <a:r>
              <a:rPr b="1" lang="en">
                <a:solidFill>
                  <a:srgbClr val="FFE599"/>
                </a:solidFill>
                <a:latin typeface="Jura"/>
                <a:ea typeface="Jura"/>
                <a:cs typeface="Jura"/>
                <a:sym typeface="Jura"/>
              </a:rPr>
              <a:t>size of the data.</a:t>
            </a:r>
            <a:endParaRPr b="1">
              <a:solidFill>
                <a:srgbClr val="FFE599"/>
              </a:solidFill>
              <a:latin typeface="Jura"/>
              <a:ea typeface="Jura"/>
              <a:cs typeface="Jura"/>
              <a:sym typeface="Jura"/>
            </a:endParaRPr>
          </a:p>
          <a:p>
            <a:pPr indent="0" lvl="0" marL="0" rtl="0" algn="ctr">
              <a:spcBef>
                <a:spcPts val="0"/>
              </a:spcBef>
              <a:spcAft>
                <a:spcPts val="0"/>
              </a:spcAft>
              <a:buNone/>
            </a:pPr>
            <a:r>
              <a:t/>
            </a:r>
            <a:endParaRPr b="1">
              <a:solidFill>
                <a:srgbClr val="FFFFFF"/>
              </a:solidFill>
              <a:latin typeface="Jura"/>
              <a:ea typeface="Jura"/>
              <a:cs typeface="Jura"/>
              <a:sym typeface="Jura"/>
            </a:endParaRPr>
          </a:p>
          <a:p>
            <a:pPr indent="0" lvl="0" marL="0" rtl="0" algn="l">
              <a:spcBef>
                <a:spcPts val="0"/>
              </a:spcBef>
              <a:spcAft>
                <a:spcPts val="0"/>
              </a:spcAft>
              <a:buNone/>
            </a:pPr>
            <a:r>
              <a:t/>
            </a:r>
            <a:endParaRPr>
              <a:solidFill>
                <a:srgbClr val="FFFFFF"/>
              </a:solidFill>
              <a:latin typeface="Jura Medium"/>
              <a:ea typeface="Jura Medium"/>
              <a:cs typeface="Jura Medium"/>
              <a:sym typeface="Jura Medium"/>
            </a:endParaRPr>
          </a:p>
        </p:txBody>
      </p:sp>
      <p:sp>
        <p:nvSpPr>
          <p:cNvPr id="359" name="Google Shape;359;p47"/>
          <p:cNvSpPr txBox="1"/>
          <p:nvPr/>
        </p:nvSpPr>
        <p:spPr>
          <a:xfrm>
            <a:off x="720550" y="733192"/>
            <a:ext cx="731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FF00"/>
                </a:solidFill>
                <a:latin typeface="Orbitron"/>
                <a:ea typeface="Orbitron"/>
                <a:cs typeface="Orbitron"/>
                <a:sym typeface="Orbitron"/>
              </a:rPr>
              <a:t>4. Cahn–Hilliard equation</a:t>
            </a:r>
            <a:endParaRPr b="1" sz="1700">
              <a:solidFill>
                <a:srgbClr val="FFFF00"/>
              </a:solidFill>
              <a:latin typeface="Orbitron"/>
              <a:ea typeface="Orbitron"/>
              <a:cs typeface="Orbitron"/>
              <a:sym typeface="Orbitro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p48"/>
          <p:cNvSpPr txBox="1"/>
          <p:nvPr/>
        </p:nvSpPr>
        <p:spPr>
          <a:xfrm>
            <a:off x="567369" y="284600"/>
            <a:ext cx="731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FF00"/>
                </a:solidFill>
                <a:latin typeface="Orbitron"/>
                <a:ea typeface="Orbitron"/>
                <a:cs typeface="Orbitron"/>
                <a:sym typeface="Orbitron"/>
              </a:rPr>
              <a:t>5. Navier–Stokes, low Reynolds number</a:t>
            </a:r>
            <a:endParaRPr b="1" sz="1700">
              <a:solidFill>
                <a:srgbClr val="FFFF00"/>
              </a:solidFill>
              <a:latin typeface="Orbitron"/>
              <a:ea typeface="Orbitron"/>
              <a:cs typeface="Orbitron"/>
              <a:sym typeface="Orbitron"/>
            </a:endParaRPr>
          </a:p>
        </p:txBody>
      </p:sp>
      <p:grpSp>
        <p:nvGrpSpPr>
          <p:cNvPr id="365" name="Google Shape;365;p48"/>
          <p:cNvGrpSpPr/>
          <p:nvPr/>
        </p:nvGrpSpPr>
        <p:grpSpPr>
          <a:xfrm>
            <a:off x="434975" y="882901"/>
            <a:ext cx="7891200" cy="3386107"/>
            <a:chOff x="434975" y="882901"/>
            <a:chExt cx="7891200" cy="3386107"/>
          </a:xfrm>
        </p:grpSpPr>
        <p:sp>
          <p:nvSpPr>
            <p:cNvPr id="366" name="Google Shape;366;p48"/>
            <p:cNvSpPr txBox="1"/>
            <p:nvPr/>
          </p:nvSpPr>
          <p:spPr>
            <a:xfrm>
              <a:off x="434975" y="882901"/>
              <a:ext cx="7891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Jura Medium"/>
                  <a:ea typeface="Jura Medium"/>
                  <a:cs typeface="Jura Medium"/>
                  <a:sym typeface="Jura Medium"/>
                </a:rPr>
                <a:t> The vorticity formulation for the two-dimensional Navier–Stokes equation is:</a:t>
              </a:r>
              <a:endParaRPr>
                <a:solidFill>
                  <a:srgbClr val="FFFFFF"/>
                </a:solidFill>
                <a:latin typeface="Jura Medium"/>
                <a:ea typeface="Jura Medium"/>
                <a:cs typeface="Jura Medium"/>
                <a:sym typeface="Jura Medium"/>
              </a:endParaRPr>
            </a:p>
            <a:p>
              <a:pPr indent="0" lvl="0" marL="0" rtl="0" algn="ctr">
                <a:spcBef>
                  <a:spcPts val="0"/>
                </a:spcBef>
                <a:spcAft>
                  <a:spcPts val="0"/>
                </a:spcAft>
                <a:buNone/>
              </a:pPr>
              <a:r>
                <a:rPr lang="en">
                  <a:solidFill>
                    <a:srgbClr val="21FFFF"/>
                  </a:solidFill>
                  <a:latin typeface="Jura Medium"/>
                  <a:ea typeface="Jura Medium"/>
                  <a:cs typeface="Jura Medium"/>
                  <a:sym typeface="Jura Medium"/>
                </a:rPr>
                <a:t>u</a:t>
              </a:r>
              <a:r>
                <a:rPr baseline="-25000" lang="en">
                  <a:solidFill>
                    <a:srgbClr val="21FFFF"/>
                  </a:solidFill>
                  <a:latin typeface="Jura Medium"/>
                  <a:ea typeface="Jura Medium"/>
                  <a:cs typeface="Jura Medium"/>
                  <a:sym typeface="Jura Medium"/>
                </a:rPr>
                <a:t>t</a:t>
              </a:r>
              <a:r>
                <a:rPr lang="en">
                  <a:solidFill>
                    <a:srgbClr val="21FFFF"/>
                  </a:solidFill>
                  <a:latin typeface="Jura Medium"/>
                  <a:ea typeface="Jura Medium"/>
                  <a:cs typeface="Jura Medium"/>
                  <a:sym typeface="Jura Medium"/>
                </a:rPr>
                <a:t>+(▽</a:t>
              </a:r>
              <a:r>
                <a:rPr baseline="30000" lang="en">
                  <a:solidFill>
                    <a:srgbClr val="21FFFF"/>
                  </a:solidFill>
                  <a:latin typeface="Jura Medium"/>
                  <a:ea typeface="Jura Medium"/>
                  <a:cs typeface="Jura Medium"/>
                  <a:sym typeface="Jura Medium"/>
                </a:rPr>
                <a:t>⟂</a:t>
              </a:r>
              <a:r>
                <a:rPr lang="en">
                  <a:solidFill>
                    <a:srgbClr val="21FFFF"/>
                  </a:solidFill>
                  <a:latin typeface="Jura Medium"/>
                  <a:ea typeface="Jura Medium"/>
                  <a:cs typeface="Jura Medium"/>
                  <a:sym typeface="Jura Medium"/>
                </a:rPr>
                <a:t>𝚫</a:t>
              </a:r>
              <a:r>
                <a:rPr baseline="30000" lang="en">
                  <a:solidFill>
                    <a:srgbClr val="21FFFF"/>
                  </a:solidFill>
                  <a:latin typeface="Jura Medium"/>
                  <a:ea typeface="Jura Medium"/>
                  <a:cs typeface="Jura Medium"/>
                  <a:sym typeface="Jura Medium"/>
                </a:rPr>
                <a:t>-1</a:t>
              </a:r>
              <a:r>
                <a:rPr lang="en">
                  <a:solidFill>
                    <a:srgbClr val="21FFFF"/>
                  </a:solidFill>
                  <a:latin typeface="Jura Medium"/>
                  <a:ea typeface="Jura Medium"/>
                  <a:cs typeface="Jura Medium"/>
                  <a:sym typeface="Jura Medium"/>
                </a:rPr>
                <a:t>u). ▽u = △u/Re</a:t>
              </a:r>
              <a:endParaRPr>
                <a:solidFill>
                  <a:srgbClr val="21FFFF"/>
                </a:solidFill>
                <a:latin typeface="Jura Medium"/>
                <a:ea typeface="Jura Medium"/>
                <a:cs typeface="Jura Medium"/>
                <a:sym typeface="Jura Medium"/>
              </a:endParaRPr>
            </a:p>
          </p:txBody>
        </p:sp>
        <p:sp>
          <p:nvSpPr>
            <p:cNvPr id="367" name="Google Shape;367;p48"/>
            <p:cNvSpPr txBox="1"/>
            <p:nvPr/>
          </p:nvSpPr>
          <p:spPr>
            <a:xfrm>
              <a:off x="531425" y="1498508"/>
              <a:ext cx="7698300" cy="277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Jura Medium"/>
                  <a:ea typeface="Jura Medium"/>
                  <a:cs typeface="Jura Medium"/>
                  <a:sym typeface="Jura Medium"/>
                </a:rPr>
                <a:t>The vorticity is simulated using the Crank–Nicolson method with various Reynolds numbers (Re &gt; 0).</a:t>
              </a:r>
              <a:endParaRPr>
                <a:solidFill>
                  <a:srgbClr val="FFFFFF"/>
                </a:solidFill>
                <a:latin typeface="Jura Medium"/>
                <a:ea typeface="Jura Medium"/>
                <a:cs typeface="Jura Medium"/>
                <a:sym typeface="Jura Medium"/>
              </a:endParaRPr>
            </a:p>
            <a:p>
              <a:pPr indent="0" lvl="0" marL="0" rtl="0" algn="ctr">
                <a:spcBef>
                  <a:spcPts val="0"/>
                </a:spcBef>
                <a:spcAft>
                  <a:spcPts val="0"/>
                </a:spcAft>
                <a:buNone/>
              </a:pPr>
              <a:r>
                <a:rPr lang="en">
                  <a:solidFill>
                    <a:srgbClr val="FFFFFF"/>
                  </a:solidFill>
                  <a:latin typeface="Jura Medium"/>
                  <a:ea typeface="Jura Medium"/>
                  <a:cs typeface="Jura Medium"/>
                  <a:sym typeface="Jura Medium"/>
                </a:rPr>
                <a:t>The terms are all identified correctly and the coefficients are within 1% of the true value</a:t>
              </a:r>
              <a:endParaRPr>
                <a:solidFill>
                  <a:srgbClr val="FFFFFF"/>
                </a:solidFill>
                <a:latin typeface="Jura Medium"/>
                <a:ea typeface="Jura Medium"/>
                <a:cs typeface="Jura Medium"/>
                <a:sym typeface="Jura Medium"/>
              </a:endParaRPr>
            </a:p>
            <a:p>
              <a:pPr indent="0" lvl="0" marL="0" rtl="0" algn="ctr">
                <a:spcBef>
                  <a:spcPts val="0"/>
                </a:spcBef>
                <a:spcAft>
                  <a:spcPts val="0"/>
                </a:spcAft>
                <a:buNone/>
              </a:pPr>
              <a:r>
                <a:rPr lang="en">
                  <a:solidFill>
                    <a:srgbClr val="FFFFFF"/>
                  </a:solidFill>
                  <a:latin typeface="Jura Medium"/>
                  <a:ea typeface="Jura Medium"/>
                  <a:cs typeface="Jura Medium"/>
                  <a:sym typeface="Jura Medium"/>
                </a:rPr>
                <a:t>Similar to example 3&amp;4,  the learning is stable with respect to redundancies in the feature space. </a:t>
              </a:r>
              <a:endParaRPr>
                <a:solidFill>
                  <a:srgbClr val="FFFFFF"/>
                </a:solidFill>
                <a:latin typeface="Jura Medium"/>
                <a:ea typeface="Jura Medium"/>
                <a:cs typeface="Jura Medium"/>
                <a:sym typeface="Jura Medium"/>
              </a:endParaRPr>
            </a:p>
            <a:p>
              <a:pPr indent="0" lvl="0" marL="0" rtl="0" algn="ctr">
                <a:spcBef>
                  <a:spcPts val="0"/>
                </a:spcBef>
                <a:spcAft>
                  <a:spcPts val="0"/>
                </a:spcAft>
                <a:buNone/>
              </a:pPr>
              <a:r>
                <a:t/>
              </a:r>
              <a:endParaRPr>
                <a:solidFill>
                  <a:srgbClr val="FFFFFF"/>
                </a:solidFill>
                <a:latin typeface="Jura Medium"/>
                <a:ea typeface="Jura Medium"/>
                <a:cs typeface="Jura Medium"/>
                <a:sym typeface="Jura Medium"/>
              </a:endParaRPr>
            </a:p>
            <a:p>
              <a:pPr indent="0" lvl="0" marL="0" rtl="0" algn="ctr">
                <a:spcBef>
                  <a:spcPts val="0"/>
                </a:spcBef>
                <a:spcAft>
                  <a:spcPts val="0"/>
                </a:spcAft>
                <a:buNone/>
              </a:pPr>
              <a:r>
                <a:rPr lang="en">
                  <a:solidFill>
                    <a:srgbClr val="FFFFFF"/>
                  </a:solidFill>
                  <a:latin typeface="Jura Medium"/>
                  <a:ea typeface="Jura Medium"/>
                  <a:cs typeface="Jura Medium"/>
                  <a:sym typeface="Jura Medium"/>
                </a:rPr>
                <a:t>The Reynolds number is chosen to be small enough so that the dynamics are dominated by viscous flow. </a:t>
              </a:r>
              <a:endParaRPr>
                <a:solidFill>
                  <a:srgbClr val="FFFFFF"/>
                </a:solidFill>
                <a:latin typeface="Jura Medium"/>
                <a:ea typeface="Jura Medium"/>
                <a:cs typeface="Jura Medium"/>
                <a:sym typeface="Jura Medium"/>
              </a:endParaRPr>
            </a:p>
            <a:p>
              <a:pPr indent="0" lvl="0" marL="0" rtl="0" algn="ctr">
                <a:spcBef>
                  <a:spcPts val="0"/>
                </a:spcBef>
                <a:spcAft>
                  <a:spcPts val="0"/>
                </a:spcAft>
                <a:buNone/>
              </a:pPr>
              <a:r>
                <a:t/>
              </a:r>
              <a:endParaRPr>
                <a:solidFill>
                  <a:srgbClr val="FFFFFF"/>
                </a:solidFill>
                <a:latin typeface="Jura Medium"/>
                <a:ea typeface="Jura Medium"/>
                <a:cs typeface="Jura Medium"/>
                <a:sym typeface="Jura Medium"/>
              </a:endParaRPr>
            </a:p>
            <a:p>
              <a:pPr indent="0" lvl="0" marL="0" rtl="0" algn="ctr">
                <a:spcBef>
                  <a:spcPts val="0"/>
                </a:spcBef>
                <a:spcAft>
                  <a:spcPts val="0"/>
                </a:spcAft>
                <a:buNone/>
              </a:pPr>
              <a:r>
                <a:rPr lang="en">
                  <a:solidFill>
                    <a:srgbClr val="FFFFFF"/>
                  </a:solidFill>
                  <a:latin typeface="Jura Medium"/>
                  <a:ea typeface="Jura Medium"/>
                  <a:cs typeface="Jura Medium"/>
                  <a:sym typeface="Jura Medium"/>
                </a:rPr>
                <a:t>The coefficient shows that the method identifies the viscous flow model, which is the true dominant behaviour of the data.</a:t>
              </a:r>
              <a:endParaRPr>
                <a:solidFill>
                  <a:srgbClr val="FFFFFF"/>
                </a:solidFill>
                <a:latin typeface="Jura Medium"/>
                <a:ea typeface="Jura Medium"/>
                <a:cs typeface="Jura Medium"/>
                <a:sym typeface="Jura Medium"/>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9"/>
          <p:cNvSpPr txBox="1"/>
          <p:nvPr/>
        </p:nvSpPr>
        <p:spPr>
          <a:xfrm>
            <a:off x="1130624" y="184075"/>
            <a:ext cx="37020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400">
                <a:solidFill>
                  <a:srgbClr val="21FFFF"/>
                </a:solidFill>
                <a:latin typeface="Orbitron"/>
                <a:ea typeface="Orbitron"/>
                <a:cs typeface="Orbitron"/>
                <a:sym typeface="Orbitron"/>
              </a:rPr>
              <a:t>Inference</a:t>
            </a:r>
            <a:endParaRPr b="1" sz="3400">
              <a:solidFill>
                <a:srgbClr val="21FFFF"/>
              </a:solidFill>
              <a:latin typeface="Orbitron"/>
              <a:ea typeface="Orbitron"/>
              <a:cs typeface="Orbitron"/>
              <a:sym typeface="Orbitron"/>
            </a:endParaRPr>
          </a:p>
        </p:txBody>
      </p:sp>
      <p:sp>
        <p:nvSpPr>
          <p:cNvPr id="373" name="Google Shape;373;p49"/>
          <p:cNvSpPr txBox="1"/>
          <p:nvPr/>
        </p:nvSpPr>
        <p:spPr>
          <a:xfrm>
            <a:off x="971550" y="834625"/>
            <a:ext cx="7446300" cy="3911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F2F2F2"/>
              </a:buClr>
              <a:buSzPts val="1600"/>
              <a:buFont typeface="Jura"/>
              <a:buChar char="●"/>
            </a:pPr>
            <a:r>
              <a:rPr lang="en" sz="1600">
                <a:solidFill>
                  <a:srgbClr val="F2F2F2"/>
                </a:solidFill>
                <a:latin typeface="Jura"/>
                <a:ea typeface="Jura"/>
                <a:cs typeface="Jura"/>
                <a:sym typeface="Jura"/>
              </a:rPr>
              <a:t>This work presented L1 regularized least-squares minimization to select the correct features that learn the governing PDE.</a:t>
            </a:r>
            <a:endParaRPr sz="1600">
              <a:solidFill>
                <a:srgbClr val="F2F2F2"/>
              </a:solidFill>
              <a:latin typeface="Jura"/>
              <a:ea typeface="Jura"/>
              <a:cs typeface="Jura"/>
              <a:sym typeface="Jura"/>
            </a:endParaRPr>
          </a:p>
          <a:p>
            <a:pPr indent="-330200" lvl="0" marL="457200" rtl="0" algn="l">
              <a:lnSpc>
                <a:spcPct val="115000"/>
              </a:lnSpc>
              <a:spcBef>
                <a:spcPts val="0"/>
              </a:spcBef>
              <a:spcAft>
                <a:spcPts val="0"/>
              </a:spcAft>
              <a:buClr>
                <a:srgbClr val="F2F2F2"/>
              </a:buClr>
              <a:buSzPts val="1600"/>
              <a:buFont typeface="Jura"/>
              <a:buChar char="●"/>
            </a:pPr>
            <a:r>
              <a:rPr lang="en" sz="1600">
                <a:solidFill>
                  <a:srgbClr val="F2F2F2"/>
                </a:solidFill>
                <a:latin typeface="Jura"/>
                <a:ea typeface="Jura"/>
                <a:cs typeface="Jura"/>
                <a:sym typeface="Jura"/>
              </a:rPr>
              <a:t>The identification of the terms in the PDE (form of model) and the approximation of the coefficients come directly from the data.</a:t>
            </a:r>
            <a:endParaRPr sz="1600">
              <a:solidFill>
                <a:srgbClr val="F2F2F2"/>
              </a:solidFill>
              <a:latin typeface="Jura"/>
              <a:ea typeface="Jura"/>
              <a:cs typeface="Jura"/>
              <a:sym typeface="Jura"/>
            </a:endParaRPr>
          </a:p>
          <a:p>
            <a:pPr indent="-330200" lvl="0" marL="457200" rtl="0" algn="l">
              <a:lnSpc>
                <a:spcPct val="115000"/>
              </a:lnSpc>
              <a:spcBef>
                <a:spcPts val="0"/>
              </a:spcBef>
              <a:spcAft>
                <a:spcPts val="0"/>
              </a:spcAft>
              <a:buClr>
                <a:srgbClr val="FFFF00"/>
              </a:buClr>
              <a:buSzPts val="1600"/>
              <a:buFont typeface="Jura"/>
              <a:buChar char="●"/>
            </a:pPr>
            <a:r>
              <a:rPr lang="en" sz="1600">
                <a:solidFill>
                  <a:srgbClr val="FFFF00"/>
                </a:solidFill>
                <a:latin typeface="Jura"/>
                <a:ea typeface="Jura"/>
                <a:cs typeface="Jura"/>
                <a:sym typeface="Jura"/>
              </a:rPr>
              <a:t>Advantages:</a:t>
            </a:r>
            <a:endParaRPr sz="1600">
              <a:solidFill>
                <a:srgbClr val="FFFF00"/>
              </a:solidFill>
              <a:latin typeface="Jura"/>
              <a:ea typeface="Jura"/>
              <a:cs typeface="Jura"/>
              <a:sym typeface="Jura"/>
            </a:endParaRPr>
          </a:p>
          <a:p>
            <a:pPr indent="0" lvl="0" marL="457200" rtl="0" algn="l">
              <a:lnSpc>
                <a:spcPct val="115000"/>
              </a:lnSpc>
              <a:spcBef>
                <a:spcPts val="0"/>
              </a:spcBef>
              <a:spcAft>
                <a:spcPts val="0"/>
              </a:spcAft>
              <a:buNone/>
            </a:pPr>
            <a:r>
              <a:rPr lang="en" sz="1500">
                <a:solidFill>
                  <a:srgbClr val="F2F2F2"/>
                </a:solidFill>
                <a:latin typeface="Jura"/>
                <a:ea typeface="Jura"/>
                <a:cs typeface="Jura"/>
                <a:sym typeface="Jura"/>
              </a:rPr>
              <a:t>The numerical experiments show that the proposed method is robust to data noise and size, can capture the actual features of the data, and can perform additional tasks such as extrapolation, prediction, and (simple) homogenization.</a:t>
            </a:r>
            <a:endParaRPr sz="1500">
              <a:solidFill>
                <a:srgbClr val="F2F2F2"/>
              </a:solidFill>
              <a:latin typeface="Jura"/>
              <a:ea typeface="Jura"/>
              <a:cs typeface="Jura"/>
              <a:sym typeface="Jura"/>
            </a:endParaRPr>
          </a:p>
          <a:p>
            <a:pPr indent="-323850" lvl="0" marL="457200" rtl="0" algn="l">
              <a:lnSpc>
                <a:spcPct val="115000"/>
              </a:lnSpc>
              <a:spcBef>
                <a:spcPts val="0"/>
              </a:spcBef>
              <a:spcAft>
                <a:spcPts val="0"/>
              </a:spcAft>
              <a:buClr>
                <a:srgbClr val="FFFF00"/>
              </a:buClr>
              <a:buSzPts val="1500"/>
              <a:buFont typeface="Jura"/>
              <a:buChar char="●"/>
            </a:pPr>
            <a:r>
              <a:rPr lang="en" sz="1500">
                <a:solidFill>
                  <a:srgbClr val="FFFF00"/>
                </a:solidFill>
                <a:latin typeface="Jura"/>
                <a:ea typeface="Jura"/>
                <a:cs typeface="Jura"/>
                <a:sym typeface="Jura"/>
              </a:rPr>
              <a:t>Disadvantages:</a:t>
            </a:r>
            <a:endParaRPr sz="1500">
              <a:solidFill>
                <a:srgbClr val="FFFF00"/>
              </a:solidFill>
              <a:latin typeface="Jura"/>
              <a:ea typeface="Jura"/>
              <a:cs typeface="Jura"/>
              <a:sym typeface="Jura"/>
            </a:endParaRPr>
          </a:p>
          <a:p>
            <a:pPr indent="0" lvl="0" marL="457200" rtl="0" algn="l">
              <a:lnSpc>
                <a:spcPct val="115000"/>
              </a:lnSpc>
              <a:spcBef>
                <a:spcPts val="0"/>
              </a:spcBef>
              <a:spcAft>
                <a:spcPts val="0"/>
              </a:spcAft>
              <a:buNone/>
            </a:pPr>
            <a:r>
              <a:rPr lang="en" sz="1500">
                <a:solidFill>
                  <a:srgbClr val="F2F2F2"/>
                </a:solidFill>
                <a:latin typeface="Jura"/>
                <a:ea typeface="Jura"/>
                <a:cs typeface="Jura"/>
                <a:sym typeface="Jura"/>
              </a:rPr>
              <a:t>This work shows a potential issue with this approach:</a:t>
            </a:r>
            <a:endParaRPr sz="1500">
              <a:solidFill>
                <a:srgbClr val="F2F2F2"/>
              </a:solidFill>
              <a:latin typeface="Jura"/>
              <a:ea typeface="Jura"/>
              <a:cs typeface="Jura"/>
              <a:sym typeface="Jura"/>
            </a:endParaRPr>
          </a:p>
          <a:p>
            <a:pPr indent="0" lvl="0" marL="914400" rtl="0" algn="l">
              <a:lnSpc>
                <a:spcPct val="115000"/>
              </a:lnSpc>
              <a:spcBef>
                <a:spcPts val="0"/>
              </a:spcBef>
              <a:spcAft>
                <a:spcPts val="0"/>
              </a:spcAft>
              <a:buNone/>
            </a:pPr>
            <a:r>
              <a:rPr lang="en" sz="1500">
                <a:solidFill>
                  <a:srgbClr val="F2F2F2"/>
                </a:solidFill>
                <a:latin typeface="Jura"/>
                <a:ea typeface="Jura"/>
                <a:cs typeface="Jura"/>
                <a:sym typeface="Jura"/>
              </a:rPr>
              <a:t>1.  When applied directly to noisy data.</a:t>
            </a:r>
            <a:endParaRPr sz="1500">
              <a:solidFill>
                <a:srgbClr val="F2F2F2"/>
              </a:solidFill>
              <a:latin typeface="Jura"/>
              <a:ea typeface="Jura"/>
              <a:cs typeface="Jura"/>
              <a:sym typeface="Jura"/>
            </a:endParaRPr>
          </a:p>
          <a:p>
            <a:pPr indent="0" lvl="0" marL="457200" rtl="0" algn="l">
              <a:lnSpc>
                <a:spcPct val="115000"/>
              </a:lnSpc>
              <a:spcBef>
                <a:spcPts val="0"/>
              </a:spcBef>
              <a:spcAft>
                <a:spcPts val="0"/>
              </a:spcAft>
              <a:buNone/>
            </a:pPr>
            <a:r>
              <a:rPr lang="en" sz="1500">
                <a:solidFill>
                  <a:srgbClr val="F2F2F2"/>
                </a:solidFill>
                <a:latin typeface="Jura"/>
                <a:ea typeface="Jura"/>
                <a:cs typeface="Jura"/>
                <a:sym typeface="Jura"/>
              </a:rPr>
              <a:t>         2.  When different equations generate similar datasets (Model ambiguity).</a:t>
            </a:r>
            <a:endParaRPr sz="1500">
              <a:solidFill>
                <a:srgbClr val="F2F2F2"/>
              </a:solidFill>
              <a:latin typeface="Jura"/>
              <a:ea typeface="Jura"/>
              <a:cs typeface="Jura"/>
              <a:sym typeface="Jura"/>
            </a:endParaRPr>
          </a:p>
          <a:p>
            <a:pPr indent="0" lvl="0" marL="914400" rtl="0" algn="l">
              <a:lnSpc>
                <a:spcPct val="115000"/>
              </a:lnSpc>
              <a:spcBef>
                <a:spcPts val="0"/>
              </a:spcBef>
              <a:spcAft>
                <a:spcPts val="0"/>
              </a:spcAft>
              <a:buNone/>
            </a:pPr>
            <a:r>
              <a:t/>
            </a:r>
            <a:endParaRPr sz="1500">
              <a:solidFill>
                <a:srgbClr val="F2F2F2"/>
              </a:solidFill>
            </a:endParaRPr>
          </a:p>
          <a:p>
            <a:pPr indent="0" lvl="0" marL="457200" rtl="0" algn="l">
              <a:lnSpc>
                <a:spcPct val="115000"/>
              </a:lnSpc>
              <a:spcBef>
                <a:spcPts val="0"/>
              </a:spcBef>
              <a:spcAft>
                <a:spcPts val="0"/>
              </a:spcAft>
              <a:buNone/>
            </a:pPr>
            <a:r>
              <a:t/>
            </a:r>
            <a:endParaRPr sz="1600">
              <a:solidFill>
                <a:srgbClr val="F2F2F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type="title"/>
          </p:nvPr>
        </p:nvSpPr>
        <p:spPr>
          <a:xfrm>
            <a:off x="720000" y="2226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Montserrat"/>
                <a:ea typeface="Montserrat"/>
                <a:cs typeface="Montserrat"/>
                <a:sym typeface="Montserrat"/>
              </a:rPr>
              <a:t>COMPARISON OF BOTH THE PAPERS</a:t>
            </a:r>
            <a:endParaRPr/>
          </a:p>
        </p:txBody>
      </p:sp>
      <p:sp>
        <p:nvSpPr>
          <p:cNvPr id="379" name="Google Shape;379;p50"/>
          <p:cNvSpPr txBox="1"/>
          <p:nvPr>
            <p:ph idx="2" type="subTitle"/>
          </p:nvPr>
        </p:nvSpPr>
        <p:spPr>
          <a:xfrm flipH="1">
            <a:off x="5237600" y="1312725"/>
            <a:ext cx="3531300" cy="3091800"/>
          </a:xfrm>
          <a:prstGeom prst="rect">
            <a:avLst/>
          </a:prstGeom>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a:t>Sparse optimization method for identifying partial differential </a:t>
            </a:r>
            <a:r>
              <a:rPr lang="en"/>
              <a:t>equation to a given data set.</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Form of model is not known.</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We construct derivative approximation using </a:t>
            </a:r>
            <a:r>
              <a:rPr b="1" lang="en" u="sng">
                <a:latin typeface="Fira Sans Condensed"/>
                <a:ea typeface="Fira Sans Condensed"/>
                <a:cs typeface="Fira Sans Condensed"/>
                <a:sym typeface="Fira Sans Condensed"/>
              </a:rPr>
              <a:t>spectral method</a:t>
            </a:r>
            <a:r>
              <a:rPr lang="en"/>
              <a:t>.</a:t>
            </a:r>
            <a:endParaRPr/>
          </a:p>
          <a:p>
            <a:pPr indent="0" lvl="0" marL="0" rtl="0" algn="l">
              <a:spcBef>
                <a:spcPts val="1000"/>
              </a:spcBef>
              <a:spcAft>
                <a:spcPts val="0"/>
              </a:spcAft>
              <a:buNone/>
            </a:pPr>
            <a:r>
              <a:t/>
            </a:r>
            <a:endParaRPr/>
          </a:p>
          <a:p>
            <a:pPr indent="-298450" lvl="0" marL="457200" rtl="0" algn="l">
              <a:lnSpc>
                <a:spcPct val="115000"/>
              </a:lnSpc>
              <a:spcBef>
                <a:spcPts val="1000"/>
              </a:spcBef>
              <a:spcAft>
                <a:spcPts val="0"/>
              </a:spcAft>
              <a:buSzPts val="1100"/>
              <a:buChar char="●"/>
            </a:pPr>
            <a:r>
              <a:rPr lang="en">
                <a:solidFill>
                  <a:srgbClr val="F2F2F2"/>
                </a:solidFill>
                <a:latin typeface="Fira Sans Condensed"/>
                <a:ea typeface="Fira Sans Condensed"/>
                <a:cs typeface="Fira Sans Condensed"/>
                <a:sym typeface="Fira Sans Condensed"/>
              </a:rPr>
              <a:t>The proposed method is robust to data noise and size, can capture the actual features of the data.</a:t>
            </a:r>
            <a:endParaRPr/>
          </a:p>
        </p:txBody>
      </p:sp>
      <p:sp>
        <p:nvSpPr>
          <p:cNvPr id="380" name="Google Shape;380;p50"/>
          <p:cNvSpPr txBox="1"/>
          <p:nvPr>
            <p:ph idx="4" type="subTitle"/>
          </p:nvPr>
        </p:nvSpPr>
        <p:spPr>
          <a:xfrm flipH="1">
            <a:off x="503175" y="1353075"/>
            <a:ext cx="3934200" cy="35229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SzPts val="1350"/>
              <a:buFont typeface="Fira Sans Condensed"/>
              <a:buChar char="●"/>
            </a:pPr>
            <a:r>
              <a:rPr lang="en" sz="1350"/>
              <a:t>A deep learning approach using neural networks for extracting nonlinear partial  differential equations from spatio-temporal datasets.</a:t>
            </a:r>
            <a:endParaRPr sz="1350"/>
          </a:p>
          <a:p>
            <a:pPr indent="-314325" lvl="0" marL="457200" rtl="0" algn="l">
              <a:spcBef>
                <a:spcPts val="1000"/>
              </a:spcBef>
              <a:spcAft>
                <a:spcPts val="0"/>
              </a:spcAft>
              <a:buSzPts val="1350"/>
              <a:buChar char="●"/>
            </a:pPr>
            <a:r>
              <a:rPr lang="en" sz="1350"/>
              <a:t>Form of model is known.</a:t>
            </a:r>
            <a:endParaRPr sz="1350"/>
          </a:p>
          <a:p>
            <a:pPr indent="0" lvl="0" marL="457200" rtl="0" algn="l">
              <a:spcBef>
                <a:spcPts val="0"/>
              </a:spcBef>
              <a:spcAft>
                <a:spcPts val="0"/>
              </a:spcAft>
              <a:buNone/>
            </a:pPr>
            <a:r>
              <a:t/>
            </a:r>
            <a:endParaRPr sz="1350"/>
          </a:p>
          <a:p>
            <a:pPr indent="-314325" lvl="0" marL="457200" rtl="0" algn="l">
              <a:spcBef>
                <a:spcPts val="0"/>
              </a:spcBef>
              <a:spcAft>
                <a:spcPts val="0"/>
              </a:spcAft>
              <a:buSzPts val="1350"/>
              <a:buChar char="●"/>
            </a:pPr>
            <a:r>
              <a:rPr lang="en" sz="1350">
                <a:latin typeface="Fira Sans Condensed"/>
                <a:ea typeface="Fira Sans Condensed"/>
                <a:cs typeface="Fira Sans Condensed"/>
                <a:sym typeface="Fira Sans Condensed"/>
              </a:rPr>
              <a:t>Derivatives of u with respect to time t and space x is obtained by using </a:t>
            </a:r>
            <a:r>
              <a:rPr b="1" lang="en" sz="1350" u="sng">
                <a:latin typeface="Fira Sans Condensed"/>
                <a:ea typeface="Fira Sans Condensed"/>
                <a:cs typeface="Fira Sans Condensed"/>
                <a:sym typeface="Fira Sans Condensed"/>
              </a:rPr>
              <a:t>Automatic differentiation.</a:t>
            </a:r>
            <a:endParaRPr b="1" sz="1350" u="sng">
              <a:latin typeface="Fira Sans Condensed"/>
              <a:ea typeface="Fira Sans Condensed"/>
              <a:cs typeface="Fira Sans Condensed"/>
              <a:sym typeface="Fira Sans Condensed"/>
            </a:endParaRPr>
          </a:p>
          <a:p>
            <a:pPr indent="0" lvl="0" marL="457200" rtl="0" algn="l">
              <a:spcBef>
                <a:spcPts val="0"/>
              </a:spcBef>
              <a:spcAft>
                <a:spcPts val="0"/>
              </a:spcAft>
              <a:buNone/>
            </a:pPr>
            <a:r>
              <a:t/>
            </a:r>
            <a:endParaRPr b="1" sz="1350" u="sng">
              <a:latin typeface="Fira Sans Condensed"/>
              <a:ea typeface="Fira Sans Condensed"/>
              <a:cs typeface="Fira Sans Condensed"/>
              <a:sym typeface="Fira Sans Condensed"/>
            </a:endParaRPr>
          </a:p>
          <a:p>
            <a:pPr indent="-314325" lvl="0" marL="457200" rtl="0" algn="l">
              <a:spcBef>
                <a:spcPts val="0"/>
              </a:spcBef>
              <a:spcAft>
                <a:spcPts val="0"/>
              </a:spcAft>
              <a:buSzPts val="1350"/>
              <a:buFont typeface="Fira Sans Condensed"/>
              <a:buChar char="●"/>
            </a:pPr>
            <a:r>
              <a:rPr lang="en" sz="1350">
                <a:latin typeface="Fira Sans Condensed"/>
                <a:ea typeface="Fira Sans Condensed"/>
                <a:cs typeface="Fira Sans Condensed"/>
                <a:sym typeface="Fira Sans Condensed"/>
              </a:rPr>
              <a:t>The proposed framework provides a universal treatment of nonlinear partial differential equations of fundamentally different nature. This generality is demonstrated by applying the algorithm to a wide range of  problems .</a:t>
            </a:r>
            <a:endParaRPr sz="1350"/>
          </a:p>
        </p:txBody>
      </p:sp>
      <p:sp>
        <p:nvSpPr>
          <p:cNvPr id="381" name="Google Shape;381;p50"/>
          <p:cNvSpPr txBox="1"/>
          <p:nvPr/>
        </p:nvSpPr>
        <p:spPr>
          <a:xfrm>
            <a:off x="770975" y="876075"/>
            <a:ext cx="3234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rgbClr val="FFFFFF"/>
                </a:solidFill>
                <a:latin typeface="Montserrat"/>
                <a:ea typeface="Montserrat"/>
                <a:cs typeface="Montserrat"/>
                <a:sym typeface="Montserrat"/>
              </a:rPr>
              <a:t>Paper By Maziar Raissi</a:t>
            </a:r>
            <a:endParaRPr sz="1100">
              <a:latin typeface="Fira Sans Condensed Light"/>
              <a:ea typeface="Fira Sans Condensed Light"/>
              <a:cs typeface="Fira Sans Condensed Light"/>
              <a:sym typeface="Fira Sans Condensed Light"/>
            </a:endParaRPr>
          </a:p>
        </p:txBody>
      </p:sp>
      <p:sp>
        <p:nvSpPr>
          <p:cNvPr id="382" name="Google Shape;382;p50"/>
          <p:cNvSpPr txBox="1"/>
          <p:nvPr/>
        </p:nvSpPr>
        <p:spPr>
          <a:xfrm>
            <a:off x="5419700" y="868275"/>
            <a:ext cx="3349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rgbClr val="FFFFFF"/>
                </a:solidFill>
                <a:latin typeface="Montserrat"/>
                <a:ea typeface="Montserrat"/>
                <a:cs typeface="Montserrat"/>
                <a:sym typeface="Montserrat"/>
              </a:rPr>
              <a:t>Paper By </a:t>
            </a:r>
            <a:r>
              <a:rPr b="1" lang="en" sz="2000">
                <a:solidFill>
                  <a:schemeClr val="lt2"/>
                </a:solidFill>
                <a:latin typeface="Fira Sans Condensed"/>
                <a:ea typeface="Fira Sans Condensed"/>
                <a:cs typeface="Fira Sans Condensed"/>
                <a:sym typeface="Fira Sans Condensed"/>
              </a:rPr>
              <a:t>Hayden Schaeffer</a:t>
            </a:r>
            <a:r>
              <a:rPr b="1" lang="en" sz="2000">
                <a:solidFill>
                  <a:schemeClr val="lt2"/>
                </a:solidFill>
                <a:latin typeface="Fira Sans Condensed"/>
                <a:ea typeface="Fira Sans Condensed"/>
                <a:cs typeface="Fira Sans Condensed"/>
                <a:sym typeface="Fira Sans Condensed"/>
              </a:rPr>
              <a:t> </a:t>
            </a:r>
            <a:endParaRPr sz="1100">
              <a:latin typeface="Fira Sans Condensed Light"/>
              <a:ea typeface="Fira Sans Condensed Light"/>
              <a:cs typeface="Fira Sans Condensed Light"/>
              <a:sym typeface="Fira Sans Condensed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nvSpPr>
        <p:spPr>
          <a:xfrm>
            <a:off x="3198250" y="304375"/>
            <a:ext cx="2614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accent4"/>
                </a:solidFill>
                <a:latin typeface="Rajdhani"/>
                <a:ea typeface="Rajdhani"/>
                <a:cs typeface="Rajdhani"/>
                <a:sym typeface="Rajdhani"/>
              </a:rPr>
              <a:t>INTRODUCTION</a:t>
            </a:r>
            <a:endParaRPr b="1" sz="3200">
              <a:solidFill>
                <a:schemeClr val="accent4"/>
              </a:solidFill>
              <a:latin typeface="Rajdhani"/>
              <a:ea typeface="Rajdhani"/>
              <a:cs typeface="Rajdhani"/>
              <a:sym typeface="Rajdhani"/>
            </a:endParaRPr>
          </a:p>
        </p:txBody>
      </p:sp>
      <p:sp>
        <p:nvSpPr>
          <p:cNvPr id="162" name="Google Shape;162;p24"/>
          <p:cNvSpPr txBox="1"/>
          <p:nvPr/>
        </p:nvSpPr>
        <p:spPr>
          <a:xfrm>
            <a:off x="496150" y="1143275"/>
            <a:ext cx="80187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solidFill>
                <a:schemeClr val="accent4"/>
              </a:solidFill>
              <a:latin typeface="Fira Sans Condensed Thin"/>
              <a:ea typeface="Fira Sans Condensed Thin"/>
              <a:cs typeface="Fira Sans Condensed Thin"/>
              <a:sym typeface="Fira Sans Condensed Thin"/>
            </a:endParaRPr>
          </a:p>
        </p:txBody>
      </p:sp>
      <p:sp>
        <p:nvSpPr>
          <p:cNvPr id="163" name="Google Shape;163;p24"/>
          <p:cNvSpPr txBox="1"/>
          <p:nvPr/>
        </p:nvSpPr>
        <p:spPr>
          <a:xfrm>
            <a:off x="496150" y="1037700"/>
            <a:ext cx="3639900" cy="384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chemeClr val="lt2"/>
                </a:solidFill>
              </a:rPr>
              <a:t>M</a:t>
            </a:r>
            <a:r>
              <a:rPr lang="en" sz="1250">
                <a:solidFill>
                  <a:schemeClr val="lt2"/>
                </a:solidFill>
                <a:latin typeface="Fira Sans Condensed"/>
                <a:ea typeface="Fira Sans Condensed"/>
                <a:cs typeface="Fira Sans Condensed"/>
                <a:sym typeface="Fira Sans Condensed"/>
              </a:rPr>
              <a:t>achine Learning(ML) is the study of computer algorithms that can improve automatically through experience and by the use of data. It is seen as a part of artificial intelligence. Machine Learning algorithms build a model based on sample data, knowing as training data, in order to make predictions or decisions without being explicitly programmed to do so.  In the present world Machine Learning and AI have developed that much as the countries having the greatest advancement in this field are now considered strongest in the world. The day where machines talk, see and interact better than humans are so close. Machine learning and mathematics are considered as the best couples in the scientific world. These facts led us to choose and explore “The Application of Machine Learning in Differential Equations” as our Exploratory project under the Department of Mathematical  Science guided by Prof V K Singh.</a:t>
            </a:r>
            <a:endParaRPr sz="1600">
              <a:solidFill>
                <a:schemeClr val="accent4"/>
              </a:solidFill>
              <a:latin typeface="Fira Sans Condensed Light"/>
              <a:ea typeface="Fira Sans Condensed Light"/>
              <a:cs typeface="Fira Sans Condensed Light"/>
              <a:sym typeface="Fira Sans Condensed Light"/>
            </a:endParaRPr>
          </a:p>
        </p:txBody>
      </p:sp>
      <p:pic>
        <p:nvPicPr>
          <p:cNvPr id="164" name="Google Shape;164;p24"/>
          <p:cNvPicPr preferRelativeResize="0"/>
          <p:nvPr/>
        </p:nvPicPr>
        <p:blipFill>
          <a:blip r:embed="rId3">
            <a:alphaModFix/>
          </a:blip>
          <a:stretch>
            <a:fillRect/>
          </a:stretch>
        </p:blipFill>
        <p:spPr>
          <a:xfrm>
            <a:off x="4524975" y="1365325"/>
            <a:ext cx="5060450" cy="286440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6" name="Shape 386"/>
        <p:cNvGrpSpPr/>
        <p:nvPr/>
      </p:nvGrpSpPr>
      <p:grpSpPr>
        <a:xfrm>
          <a:off x="0" y="0"/>
          <a:ext cx="0" cy="0"/>
          <a:chOff x="0" y="0"/>
          <a:chExt cx="0" cy="0"/>
        </a:xfrm>
      </p:grpSpPr>
      <p:sp>
        <p:nvSpPr>
          <p:cNvPr id="387" name="Google Shape;387;p51"/>
          <p:cNvSpPr txBox="1"/>
          <p:nvPr>
            <p:ph type="title"/>
          </p:nvPr>
        </p:nvSpPr>
        <p:spPr>
          <a:xfrm>
            <a:off x="720100" y="509825"/>
            <a:ext cx="7704000" cy="57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700">
                <a:solidFill>
                  <a:srgbClr val="FFFFFF"/>
                </a:solidFill>
              </a:rPr>
              <a:t>SCOPE OF THE PROJECT TOPIC</a:t>
            </a:r>
            <a:endParaRPr sz="7500"/>
          </a:p>
        </p:txBody>
      </p:sp>
      <p:sp>
        <p:nvSpPr>
          <p:cNvPr id="388" name="Google Shape;388;p51"/>
          <p:cNvSpPr txBox="1"/>
          <p:nvPr/>
        </p:nvSpPr>
        <p:spPr>
          <a:xfrm>
            <a:off x="720100" y="1235425"/>
            <a:ext cx="7449000" cy="318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The topic that we went through have a very high scope . By implementing machine learning to solve differential equations we can get the solution of more complex equations with a simple code if we have the sufficient data to process the output.</a:t>
            </a:r>
            <a:endParaRPr>
              <a:solidFill>
                <a:srgbClr val="FFFFFF"/>
              </a:solidFill>
              <a:latin typeface="Montserrat"/>
              <a:ea typeface="Montserrat"/>
              <a:cs typeface="Montserrat"/>
              <a:sym typeface="Montserrat"/>
            </a:endParaRPr>
          </a:p>
          <a:p>
            <a:pPr indent="0" lvl="0" marL="0" rtl="0" algn="l">
              <a:spcBef>
                <a:spcPts val="1600"/>
              </a:spcBef>
              <a:spcAft>
                <a:spcPts val="0"/>
              </a:spcAft>
              <a:buNone/>
            </a:pPr>
            <a:r>
              <a:rPr lang="en">
                <a:solidFill>
                  <a:srgbClr val="FFFFFF"/>
                </a:solidFill>
                <a:latin typeface="Montserrat"/>
                <a:ea typeface="Montserrat"/>
                <a:cs typeface="Montserrat"/>
                <a:sym typeface="Montserrat"/>
              </a:rPr>
              <a:t>This is more useful in real life </a:t>
            </a:r>
            <a:r>
              <a:rPr lang="en">
                <a:solidFill>
                  <a:srgbClr val="FFFFFF"/>
                </a:solidFill>
                <a:latin typeface="Montserrat"/>
                <a:ea typeface="Montserrat"/>
                <a:cs typeface="Montserrat"/>
                <a:sym typeface="Montserrat"/>
              </a:rPr>
              <a:t>conditions</a:t>
            </a:r>
            <a:r>
              <a:rPr lang="en">
                <a:solidFill>
                  <a:srgbClr val="FFFFFF"/>
                </a:solidFill>
                <a:latin typeface="Montserrat"/>
                <a:ea typeface="Montserrat"/>
                <a:cs typeface="Montserrat"/>
                <a:sym typeface="Montserrat"/>
              </a:rPr>
              <a:t> where we have to solve differential equations of higher complexity and with large number of terms.  Such as in fluid mechanics, stock prediction etc. By applying this technique we can </a:t>
            </a:r>
            <a:r>
              <a:rPr lang="en">
                <a:solidFill>
                  <a:srgbClr val="FFFFFF"/>
                </a:solidFill>
                <a:latin typeface="Montserrat"/>
                <a:ea typeface="Montserrat"/>
                <a:cs typeface="Montserrat"/>
                <a:sym typeface="Montserrat"/>
              </a:rPr>
              <a:t>understand</a:t>
            </a:r>
            <a:r>
              <a:rPr lang="en">
                <a:solidFill>
                  <a:srgbClr val="FFFFFF"/>
                </a:solidFill>
                <a:latin typeface="Montserrat"/>
                <a:ea typeface="Montserrat"/>
                <a:cs typeface="Montserrat"/>
                <a:sym typeface="Montserrat"/>
              </a:rPr>
              <a:t> the flow mechanism of a fluid in certain situations where it is nearly impossible or very difficult for humans to do the calculations and predict the mechanism.</a:t>
            </a:r>
            <a:endParaRPr>
              <a:solidFill>
                <a:srgbClr val="FFFFFF"/>
              </a:solidFill>
              <a:latin typeface="Montserrat"/>
              <a:ea typeface="Montserrat"/>
              <a:cs typeface="Montserrat"/>
              <a:sym typeface="Montserrat"/>
            </a:endParaRPr>
          </a:p>
          <a:p>
            <a:pPr indent="0" lvl="0" marL="0" rtl="0" algn="l">
              <a:spcBef>
                <a:spcPts val="1600"/>
              </a:spcBef>
              <a:spcAft>
                <a:spcPts val="1600"/>
              </a:spcAft>
              <a:buNone/>
            </a:pPr>
            <a:r>
              <a:rPr lang="en">
                <a:solidFill>
                  <a:srgbClr val="FFFFFF"/>
                </a:solidFill>
                <a:latin typeface="Montserrat"/>
                <a:ea typeface="Montserrat"/>
                <a:cs typeface="Montserrat"/>
                <a:sym typeface="Montserrat"/>
              </a:rPr>
              <a:t>In the case of financial mathematics these methods to solve differential equations can be utilized to predict the stock curve and this can be implemented in fintech applications.</a:t>
            </a:r>
            <a:endParaRPr>
              <a:solidFill>
                <a:srgbClr val="FFFFFF"/>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p52"/>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OUR FUTURE PLANS</a:t>
            </a:r>
            <a:endParaRPr/>
          </a:p>
        </p:txBody>
      </p:sp>
      <p:cxnSp>
        <p:nvCxnSpPr>
          <p:cNvPr id="394" name="Google Shape;394;p52"/>
          <p:cNvCxnSpPr/>
          <p:nvPr/>
        </p:nvCxnSpPr>
        <p:spPr>
          <a:xfrm>
            <a:off x="6151750" y="630600"/>
            <a:ext cx="0" cy="3882300"/>
          </a:xfrm>
          <a:prstGeom prst="straightConnector1">
            <a:avLst/>
          </a:prstGeom>
          <a:noFill/>
          <a:ln cap="flat" cmpd="sng" w="19050">
            <a:solidFill>
              <a:schemeClr val="lt2"/>
            </a:solidFill>
            <a:prstDash val="solid"/>
            <a:round/>
            <a:headEnd len="med" w="med" type="oval"/>
            <a:tailEnd len="med" w="med" type="oval"/>
          </a:ln>
        </p:spPr>
      </p:cxnSp>
      <p:sp>
        <p:nvSpPr>
          <p:cNvPr id="395" name="Google Shape;395;p52"/>
          <p:cNvSpPr txBox="1"/>
          <p:nvPr/>
        </p:nvSpPr>
        <p:spPr>
          <a:xfrm>
            <a:off x="3983775" y="766850"/>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Go </a:t>
            </a:r>
            <a:r>
              <a:rPr lang="en">
                <a:solidFill>
                  <a:schemeClr val="lt2"/>
                </a:solidFill>
                <a:latin typeface="Fira Sans Condensed Light"/>
                <a:ea typeface="Fira Sans Condensed Light"/>
                <a:cs typeface="Fira Sans Condensed Light"/>
                <a:sym typeface="Fira Sans Condensed Light"/>
              </a:rPr>
              <a:t>through the learned topics in depth and write a paper on ML in PDEs</a:t>
            </a:r>
            <a:endParaRPr>
              <a:solidFill>
                <a:schemeClr val="lt2"/>
              </a:solidFill>
              <a:latin typeface="Fira Sans Condensed Light"/>
              <a:ea typeface="Fira Sans Condensed Light"/>
              <a:cs typeface="Fira Sans Condensed Light"/>
              <a:sym typeface="Fira Sans Condensed Light"/>
            </a:endParaRPr>
          </a:p>
        </p:txBody>
      </p:sp>
      <p:sp>
        <p:nvSpPr>
          <p:cNvPr id="396" name="Google Shape;396;p52"/>
          <p:cNvSpPr txBox="1"/>
          <p:nvPr/>
        </p:nvSpPr>
        <p:spPr>
          <a:xfrm>
            <a:off x="6256025" y="843050"/>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SECOND YEAR</a:t>
            </a:r>
            <a:endParaRPr b="1" sz="2400">
              <a:solidFill>
                <a:schemeClr val="lt2"/>
              </a:solidFill>
              <a:latin typeface="Rajdhani"/>
              <a:ea typeface="Rajdhani"/>
              <a:cs typeface="Rajdhani"/>
              <a:sym typeface="Rajdhani"/>
            </a:endParaRPr>
          </a:p>
        </p:txBody>
      </p:sp>
      <p:sp>
        <p:nvSpPr>
          <p:cNvPr id="397" name="Google Shape;397;p52"/>
          <p:cNvSpPr txBox="1"/>
          <p:nvPr/>
        </p:nvSpPr>
        <p:spPr>
          <a:xfrm>
            <a:off x="6256025" y="1887988"/>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Stream Project starts.</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Learn the application of these techniques in stock prediction.</a:t>
            </a:r>
            <a:endParaRPr>
              <a:solidFill>
                <a:schemeClr val="lt2"/>
              </a:solidFill>
              <a:latin typeface="Fira Sans Condensed Light"/>
              <a:ea typeface="Fira Sans Condensed Light"/>
              <a:cs typeface="Fira Sans Condensed Light"/>
              <a:sym typeface="Fira Sans Condensed Light"/>
            </a:endParaRPr>
          </a:p>
        </p:txBody>
      </p:sp>
      <p:sp>
        <p:nvSpPr>
          <p:cNvPr id="398" name="Google Shape;398;p52"/>
          <p:cNvSpPr txBox="1"/>
          <p:nvPr/>
        </p:nvSpPr>
        <p:spPr>
          <a:xfrm>
            <a:off x="3983775" y="2932925"/>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Develop an application for stock prediction based on the </a:t>
            </a:r>
            <a:r>
              <a:rPr lang="en">
                <a:solidFill>
                  <a:schemeClr val="lt2"/>
                </a:solidFill>
                <a:latin typeface="Fira Sans Condensed Light"/>
                <a:ea typeface="Fira Sans Condensed Light"/>
                <a:cs typeface="Fira Sans Condensed Light"/>
                <a:sym typeface="Fira Sans Condensed Light"/>
              </a:rPr>
              <a:t>algorithms</a:t>
            </a:r>
            <a:r>
              <a:rPr lang="en">
                <a:solidFill>
                  <a:schemeClr val="lt2"/>
                </a:solidFill>
                <a:latin typeface="Fira Sans Condensed Light"/>
                <a:ea typeface="Fira Sans Condensed Light"/>
                <a:cs typeface="Fira Sans Condensed Light"/>
                <a:sym typeface="Fira Sans Condensed Light"/>
              </a:rPr>
              <a:t> learned and developed through research</a:t>
            </a:r>
            <a:endParaRPr>
              <a:solidFill>
                <a:schemeClr val="lt2"/>
              </a:solidFill>
              <a:latin typeface="Fira Sans Condensed Light"/>
              <a:ea typeface="Fira Sans Condensed Light"/>
              <a:cs typeface="Fira Sans Condensed Light"/>
              <a:sym typeface="Fira Sans Condensed Light"/>
            </a:endParaRPr>
          </a:p>
        </p:txBody>
      </p:sp>
      <p:sp>
        <p:nvSpPr>
          <p:cNvPr id="399" name="Google Shape;399;p52"/>
          <p:cNvSpPr txBox="1"/>
          <p:nvPr/>
        </p:nvSpPr>
        <p:spPr>
          <a:xfrm>
            <a:off x="6256025" y="3900700"/>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Improvement of the application.</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Publish a thesis based on the work done in the previous years.</a:t>
            </a:r>
            <a:endParaRPr>
              <a:solidFill>
                <a:schemeClr val="lt2"/>
              </a:solidFill>
              <a:latin typeface="Fira Sans Condensed Light"/>
              <a:ea typeface="Fira Sans Condensed Light"/>
              <a:cs typeface="Fira Sans Condensed Light"/>
              <a:sym typeface="Fira Sans Condensed Light"/>
            </a:endParaRPr>
          </a:p>
        </p:txBody>
      </p:sp>
      <p:sp>
        <p:nvSpPr>
          <p:cNvPr id="400" name="Google Shape;400;p52"/>
          <p:cNvSpPr txBox="1"/>
          <p:nvPr/>
        </p:nvSpPr>
        <p:spPr>
          <a:xfrm>
            <a:off x="3983775" y="1736550"/>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THIRD</a:t>
            </a:r>
            <a:r>
              <a:rPr b="1" lang="en" sz="2400">
                <a:solidFill>
                  <a:schemeClr val="lt2"/>
                </a:solidFill>
                <a:latin typeface="Rajdhani"/>
                <a:ea typeface="Rajdhani"/>
                <a:cs typeface="Rajdhani"/>
                <a:sym typeface="Rajdhani"/>
              </a:rPr>
              <a:t> YEAR</a:t>
            </a:r>
            <a:endParaRPr b="1" sz="2400">
              <a:solidFill>
                <a:schemeClr val="lt2"/>
              </a:solidFill>
              <a:latin typeface="Rajdhani"/>
              <a:ea typeface="Rajdhani"/>
              <a:cs typeface="Rajdhani"/>
              <a:sym typeface="Rajdhani"/>
            </a:endParaRPr>
          </a:p>
        </p:txBody>
      </p:sp>
      <p:sp>
        <p:nvSpPr>
          <p:cNvPr id="401" name="Google Shape;401;p52"/>
          <p:cNvSpPr txBox="1"/>
          <p:nvPr/>
        </p:nvSpPr>
        <p:spPr>
          <a:xfrm>
            <a:off x="6256025" y="2780525"/>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FOURTH YEAR</a:t>
            </a:r>
            <a:endParaRPr b="1" sz="2400">
              <a:solidFill>
                <a:schemeClr val="lt2"/>
              </a:solidFill>
              <a:latin typeface="Rajdhani"/>
              <a:ea typeface="Rajdhani"/>
              <a:cs typeface="Rajdhani"/>
              <a:sym typeface="Rajdhani"/>
            </a:endParaRPr>
          </a:p>
        </p:txBody>
      </p:sp>
      <p:sp>
        <p:nvSpPr>
          <p:cNvPr id="402" name="Google Shape;402;p52"/>
          <p:cNvSpPr txBox="1"/>
          <p:nvPr/>
        </p:nvSpPr>
        <p:spPr>
          <a:xfrm>
            <a:off x="3983775" y="3750225"/>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chemeClr val="lt2"/>
                </a:solidFill>
                <a:latin typeface="Rajdhani"/>
                <a:ea typeface="Rajdhani"/>
                <a:cs typeface="Rajdhani"/>
                <a:sym typeface="Rajdhani"/>
              </a:rPr>
              <a:t>FIFTH YEAR</a:t>
            </a:r>
            <a:endParaRPr b="1" sz="2400">
              <a:solidFill>
                <a:schemeClr val="lt2"/>
              </a:solidFill>
              <a:latin typeface="Rajdhani"/>
              <a:ea typeface="Rajdhani"/>
              <a:cs typeface="Rajdhani"/>
              <a:sym typeface="Rajdhani"/>
            </a:endParaRPr>
          </a:p>
        </p:txBody>
      </p:sp>
      <p:cxnSp>
        <p:nvCxnSpPr>
          <p:cNvPr id="403" name="Google Shape;403;p52"/>
          <p:cNvCxnSpPr/>
          <p:nvPr/>
        </p:nvCxnSpPr>
        <p:spPr>
          <a:xfrm>
            <a:off x="6047475" y="1156250"/>
            <a:ext cx="208500" cy="0"/>
          </a:xfrm>
          <a:prstGeom prst="straightConnector1">
            <a:avLst/>
          </a:prstGeom>
          <a:noFill/>
          <a:ln cap="flat" cmpd="sng" w="19050">
            <a:solidFill>
              <a:schemeClr val="lt2"/>
            </a:solidFill>
            <a:prstDash val="solid"/>
            <a:round/>
            <a:headEnd len="med" w="med" type="none"/>
            <a:tailEnd len="med" w="med" type="none"/>
          </a:ln>
        </p:spPr>
      </p:cxnSp>
      <p:cxnSp>
        <p:nvCxnSpPr>
          <p:cNvPr id="404" name="Google Shape;404;p52"/>
          <p:cNvCxnSpPr/>
          <p:nvPr/>
        </p:nvCxnSpPr>
        <p:spPr>
          <a:xfrm flipH="1" rot="10800000">
            <a:off x="6047475" y="2048850"/>
            <a:ext cx="208500" cy="900"/>
          </a:xfrm>
          <a:prstGeom prst="straightConnector1">
            <a:avLst/>
          </a:prstGeom>
          <a:noFill/>
          <a:ln cap="flat" cmpd="sng" w="19050">
            <a:solidFill>
              <a:schemeClr val="lt2"/>
            </a:solidFill>
            <a:prstDash val="solid"/>
            <a:round/>
            <a:headEnd len="med" w="med" type="none"/>
            <a:tailEnd len="med" w="med" type="none"/>
          </a:ln>
        </p:spPr>
      </p:cxnSp>
      <p:cxnSp>
        <p:nvCxnSpPr>
          <p:cNvPr id="405" name="Google Shape;405;p52"/>
          <p:cNvCxnSpPr/>
          <p:nvPr/>
        </p:nvCxnSpPr>
        <p:spPr>
          <a:xfrm>
            <a:off x="6047475" y="3093725"/>
            <a:ext cx="208500" cy="0"/>
          </a:xfrm>
          <a:prstGeom prst="straightConnector1">
            <a:avLst/>
          </a:prstGeom>
          <a:noFill/>
          <a:ln cap="flat" cmpd="sng" w="19050">
            <a:solidFill>
              <a:schemeClr val="lt2"/>
            </a:solidFill>
            <a:prstDash val="solid"/>
            <a:round/>
            <a:headEnd len="med" w="med" type="none"/>
            <a:tailEnd len="med" w="med" type="none"/>
          </a:ln>
        </p:spPr>
      </p:cxnSp>
      <p:cxnSp>
        <p:nvCxnSpPr>
          <p:cNvPr id="406" name="Google Shape;406;p52"/>
          <p:cNvCxnSpPr/>
          <p:nvPr/>
        </p:nvCxnSpPr>
        <p:spPr>
          <a:xfrm flipH="1" rot="10800000">
            <a:off x="6047475" y="4061625"/>
            <a:ext cx="208500" cy="1800"/>
          </a:xfrm>
          <a:prstGeom prst="straightConnector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0" name="Shape 410"/>
        <p:cNvGrpSpPr/>
        <p:nvPr/>
      </p:nvGrpSpPr>
      <p:grpSpPr>
        <a:xfrm>
          <a:off x="0" y="0"/>
          <a:ext cx="0" cy="0"/>
          <a:chOff x="0" y="0"/>
          <a:chExt cx="0" cy="0"/>
        </a:xfrm>
      </p:grpSpPr>
      <p:sp>
        <p:nvSpPr>
          <p:cNvPr id="411" name="Google Shape;411;p5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CONCLUSION</a:t>
            </a:r>
            <a:endParaRPr sz="3500"/>
          </a:p>
        </p:txBody>
      </p:sp>
      <p:sp>
        <p:nvSpPr>
          <p:cNvPr id="412" name="Google Shape;412;p53"/>
          <p:cNvSpPr txBox="1"/>
          <p:nvPr/>
        </p:nvSpPr>
        <p:spPr>
          <a:xfrm>
            <a:off x="720100" y="1372225"/>
            <a:ext cx="77040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In this exploratory </a:t>
            </a:r>
            <a:r>
              <a:rPr lang="en">
                <a:solidFill>
                  <a:schemeClr val="lt2"/>
                </a:solidFill>
                <a:latin typeface="Fira Sans Condensed Light"/>
                <a:ea typeface="Fira Sans Condensed Light"/>
                <a:cs typeface="Fira Sans Condensed Light"/>
                <a:sym typeface="Fira Sans Condensed Light"/>
              </a:rPr>
              <a:t>project</a:t>
            </a:r>
            <a:r>
              <a:rPr lang="en">
                <a:solidFill>
                  <a:schemeClr val="lt2"/>
                </a:solidFill>
                <a:latin typeface="Fira Sans Condensed Light"/>
                <a:ea typeface="Fira Sans Condensed Light"/>
                <a:cs typeface="Fira Sans Condensed Light"/>
                <a:sym typeface="Fira Sans Condensed Light"/>
              </a:rPr>
              <a:t> we went through 2 research papers Hidden physics model:</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 Deep Learning of Nonlinear Partial Differential Equations by Maziar Raissi and Partial Differential equations via Data Discovery &amp; Sparse Optimization by Hayden Schaeffer. Both the papers were quite </a:t>
            </a:r>
            <a:r>
              <a:rPr lang="en">
                <a:solidFill>
                  <a:schemeClr val="lt2"/>
                </a:solidFill>
                <a:latin typeface="Fira Sans Condensed Light"/>
                <a:ea typeface="Fira Sans Condensed Light"/>
                <a:cs typeface="Fira Sans Condensed Light"/>
                <a:sym typeface="Fira Sans Condensed Light"/>
              </a:rPr>
              <a:t>interesting</a:t>
            </a:r>
            <a:r>
              <a:rPr lang="en">
                <a:solidFill>
                  <a:schemeClr val="lt2"/>
                </a:solidFill>
                <a:latin typeface="Fira Sans Condensed Light"/>
                <a:ea typeface="Fira Sans Condensed Light"/>
                <a:cs typeface="Fira Sans Condensed Light"/>
                <a:sym typeface="Fira Sans Condensed Light"/>
              </a:rPr>
              <a:t> and also the methods and theories </a:t>
            </a:r>
            <a:r>
              <a:rPr lang="en">
                <a:solidFill>
                  <a:schemeClr val="lt2"/>
                </a:solidFill>
                <a:latin typeface="Fira Sans Condensed Light"/>
                <a:ea typeface="Fira Sans Condensed Light"/>
                <a:cs typeface="Fira Sans Condensed Light"/>
                <a:sym typeface="Fira Sans Condensed Light"/>
              </a:rPr>
              <a:t>mentioned</a:t>
            </a:r>
            <a:r>
              <a:rPr lang="en">
                <a:solidFill>
                  <a:schemeClr val="lt2"/>
                </a:solidFill>
                <a:latin typeface="Fira Sans Condensed Light"/>
                <a:ea typeface="Fira Sans Condensed Light"/>
                <a:cs typeface="Fira Sans Condensed Light"/>
                <a:sym typeface="Fira Sans Condensed Light"/>
              </a:rPr>
              <a:t> were new to us but were also very exciting to learn. We went through both the papers in depth and they </a:t>
            </a:r>
            <a:r>
              <a:rPr lang="en">
                <a:solidFill>
                  <a:schemeClr val="lt2"/>
                </a:solidFill>
                <a:latin typeface="Fira Sans Condensed Light"/>
                <a:ea typeface="Fira Sans Condensed Light"/>
                <a:cs typeface="Fira Sans Condensed Light"/>
                <a:sym typeface="Fira Sans Condensed Light"/>
              </a:rPr>
              <a:t>opened</a:t>
            </a:r>
            <a:r>
              <a:rPr lang="en">
                <a:solidFill>
                  <a:schemeClr val="lt2"/>
                </a:solidFill>
                <a:latin typeface="Fira Sans Condensed Light"/>
                <a:ea typeface="Fira Sans Condensed Light"/>
                <a:cs typeface="Fira Sans Condensed Light"/>
                <a:sym typeface="Fira Sans Condensed Light"/>
              </a:rPr>
              <a:t> the window of the vast field of various machine learning techniques that can be applied in complex mathematical problems. It was fun to explore and use Machine Learning which is born from mathematics to solve mathematical problems itself.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From the project we realised the vast research </a:t>
            </a:r>
            <a:r>
              <a:rPr lang="en">
                <a:solidFill>
                  <a:schemeClr val="lt2"/>
                </a:solidFill>
                <a:latin typeface="Fira Sans Condensed Light"/>
                <a:ea typeface="Fira Sans Condensed Light"/>
                <a:cs typeface="Fira Sans Condensed Light"/>
                <a:sym typeface="Fira Sans Condensed Light"/>
              </a:rPr>
              <a:t>opportunities</a:t>
            </a:r>
            <a:r>
              <a:rPr lang="en">
                <a:solidFill>
                  <a:schemeClr val="lt2"/>
                </a:solidFill>
                <a:latin typeface="Fira Sans Condensed Light"/>
                <a:ea typeface="Fira Sans Condensed Light"/>
                <a:cs typeface="Fira Sans Condensed Light"/>
                <a:sym typeface="Fira Sans Condensed Light"/>
              </a:rPr>
              <a:t> in our department and also we understood how to handle and review research papers.</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We thank Prof V K Singh (IIT BHU), Dr Abhishek Kumar Singh (IIT Delhi) and the Department of Mathematical Science IIT BHU to for providing this wonderful opportunity to us.</a:t>
            </a:r>
            <a:endParaRPr>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6" name="Shape 416"/>
        <p:cNvGrpSpPr/>
        <p:nvPr/>
      </p:nvGrpSpPr>
      <p:grpSpPr>
        <a:xfrm>
          <a:off x="0" y="0"/>
          <a:ext cx="0" cy="0"/>
          <a:chOff x="0" y="0"/>
          <a:chExt cx="0" cy="0"/>
        </a:xfrm>
      </p:grpSpPr>
      <p:sp>
        <p:nvSpPr>
          <p:cNvPr id="417" name="Google Shape;417;p54"/>
          <p:cNvSpPr txBox="1"/>
          <p:nvPr>
            <p:ph type="title"/>
          </p:nvPr>
        </p:nvSpPr>
        <p:spPr>
          <a:xfrm>
            <a:off x="828750" y="1825650"/>
            <a:ext cx="7486500" cy="138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cxnSp>
        <p:nvCxnSpPr>
          <p:cNvPr id="418" name="Google Shape;418;p54"/>
          <p:cNvCxnSpPr/>
          <p:nvPr/>
        </p:nvCxnSpPr>
        <p:spPr>
          <a:xfrm flipH="1" rot="10800000">
            <a:off x="2859150" y="3042675"/>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nvSpPr>
        <p:spPr>
          <a:xfrm>
            <a:off x="2923450" y="509850"/>
            <a:ext cx="31641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accent4"/>
                </a:solidFill>
                <a:latin typeface="Rajdhani"/>
                <a:ea typeface="Rajdhani"/>
                <a:cs typeface="Rajdhani"/>
                <a:sym typeface="Rajdhani"/>
              </a:rPr>
              <a:t>Project Overview</a:t>
            </a:r>
            <a:endParaRPr b="1" sz="2900">
              <a:solidFill>
                <a:schemeClr val="accent4"/>
              </a:solidFill>
              <a:latin typeface="Rajdhani"/>
              <a:ea typeface="Rajdhani"/>
              <a:cs typeface="Rajdhani"/>
              <a:sym typeface="Rajdhani"/>
            </a:endParaRPr>
          </a:p>
        </p:txBody>
      </p:sp>
      <p:sp>
        <p:nvSpPr>
          <p:cNvPr id="170" name="Google Shape;170;p25"/>
          <p:cNvSpPr txBox="1"/>
          <p:nvPr/>
        </p:nvSpPr>
        <p:spPr>
          <a:xfrm>
            <a:off x="496150" y="1371875"/>
            <a:ext cx="8018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4"/>
                </a:solidFill>
                <a:latin typeface="Fira Sans Condensed Light"/>
                <a:ea typeface="Fira Sans Condensed Light"/>
                <a:cs typeface="Fira Sans Condensed Light"/>
                <a:sym typeface="Fira Sans Condensed Light"/>
              </a:rPr>
              <a:t>In this project, we learnt various aspects related to machine learning and its application in solving Differential Equations.</a:t>
            </a:r>
            <a:endParaRPr sz="1500">
              <a:solidFill>
                <a:schemeClr val="accent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500">
              <a:solidFill>
                <a:schemeClr val="accent4"/>
              </a:solidFill>
              <a:latin typeface="Fira Sans Condensed Light"/>
              <a:ea typeface="Fira Sans Condensed Light"/>
              <a:cs typeface="Fira Sans Condensed Light"/>
              <a:sym typeface="Fira Sans Condensed Light"/>
            </a:endParaRPr>
          </a:p>
          <a:p>
            <a:pPr indent="-323850" lvl="0" marL="457200" rtl="0" algn="l">
              <a:spcBef>
                <a:spcPts val="0"/>
              </a:spcBef>
              <a:spcAft>
                <a:spcPts val="0"/>
              </a:spcAft>
              <a:buClr>
                <a:schemeClr val="accent4"/>
              </a:buClr>
              <a:buSzPts val="1500"/>
              <a:buFont typeface="Fira Sans Condensed Light"/>
              <a:buChar char="●"/>
            </a:pPr>
            <a:r>
              <a:rPr lang="en" sz="1500">
                <a:solidFill>
                  <a:schemeClr val="accent4"/>
                </a:solidFill>
                <a:latin typeface="Fira Sans Condensed Light"/>
                <a:ea typeface="Fira Sans Condensed Light"/>
                <a:cs typeface="Fira Sans Condensed Light"/>
                <a:sym typeface="Fira Sans Condensed Light"/>
              </a:rPr>
              <a:t>Analysis of research paper by Maziar Raissi: In this paper we explored deep learning of non-linear partial differential equations.</a:t>
            </a:r>
            <a:endParaRPr sz="1500">
              <a:solidFill>
                <a:schemeClr val="accent4"/>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rPr lang="en" sz="1500">
                <a:solidFill>
                  <a:schemeClr val="accent4"/>
                </a:solidFill>
                <a:latin typeface="Fira Sans Condensed Light"/>
                <a:ea typeface="Fira Sans Condensed Light"/>
                <a:cs typeface="Fira Sans Condensed Light"/>
                <a:sym typeface="Fira Sans Condensed Light"/>
              </a:rPr>
              <a:t>Here we used two deep neural networks to approximate the unknown solution.</a:t>
            </a:r>
            <a:endParaRPr sz="1500">
              <a:solidFill>
                <a:schemeClr val="accent4"/>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sz="1500">
              <a:solidFill>
                <a:schemeClr val="accent4"/>
              </a:solidFill>
              <a:latin typeface="Fira Sans Condensed Light"/>
              <a:ea typeface="Fira Sans Condensed Light"/>
              <a:cs typeface="Fira Sans Condensed Light"/>
              <a:sym typeface="Fira Sans Condensed Light"/>
            </a:endParaRPr>
          </a:p>
          <a:p>
            <a:pPr indent="-323850" lvl="0" marL="457200" rtl="0" algn="l">
              <a:spcBef>
                <a:spcPts val="0"/>
              </a:spcBef>
              <a:spcAft>
                <a:spcPts val="0"/>
              </a:spcAft>
              <a:buClr>
                <a:schemeClr val="accent4"/>
              </a:buClr>
              <a:buSzPts val="1500"/>
              <a:buFont typeface="Fira Sans Condensed Light"/>
              <a:buChar char="●"/>
            </a:pPr>
            <a:r>
              <a:rPr lang="en" sz="1500">
                <a:solidFill>
                  <a:schemeClr val="accent4"/>
                </a:solidFill>
                <a:latin typeface="Fira Sans Condensed Light"/>
                <a:ea typeface="Fira Sans Condensed Light"/>
                <a:cs typeface="Fira Sans Condensed Light"/>
                <a:sym typeface="Fira Sans Condensed Light"/>
              </a:rPr>
              <a:t>Analysis of research paper by Hayden Schaeffer: In this paper we learnt another way of solving partial differential equations via Data Discovery and Sparse optimization.</a:t>
            </a:r>
            <a:endParaRPr sz="1500">
              <a:solidFill>
                <a:schemeClr val="accent4"/>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sz="1500">
              <a:solidFill>
                <a:schemeClr val="accent4"/>
              </a:solidFill>
              <a:latin typeface="Fira Sans Condensed Thin"/>
              <a:ea typeface="Fira Sans Condensed Thin"/>
              <a:cs typeface="Fira Sans Condensed Thin"/>
              <a:sym typeface="Fira Sans Condensed Thi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cxnSp>
        <p:nvCxnSpPr>
          <p:cNvPr id="175" name="Google Shape;175;p26"/>
          <p:cNvCxnSpPr/>
          <p:nvPr/>
        </p:nvCxnSpPr>
        <p:spPr>
          <a:xfrm flipH="1" rot="10800000">
            <a:off x="1683300" y="3289775"/>
            <a:ext cx="5777400" cy="16200"/>
          </a:xfrm>
          <a:prstGeom prst="straightConnector1">
            <a:avLst/>
          </a:prstGeom>
          <a:noFill/>
          <a:ln cap="flat" cmpd="sng" w="19050">
            <a:solidFill>
              <a:schemeClr val="lt2"/>
            </a:solidFill>
            <a:prstDash val="solid"/>
            <a:round/>
            <a:headEnd len="med" w="med" type="oval"/>
            <a:tailEnd len="med" w="med" type="oval"/>
          </a:ln>
        </p:spPr>
      </p:cxnSp>
      <p:sp>
        <p:nvSpPr>
          <p:cNvPr id="176" name="Google Shape;176;p26"/>
          <p:cNvSpPr txBox="1"/>
          <p:nvPr/>
        </p:nvSpPr>
        <p:spPr>
          <a:xfrm>
            <a:off x="1075250" y="1215750"/>
            <a:ext cx="6924900" cy="193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800">
                <a:solidFill>
                  <a:srgbClr val="FFFFFF"/>
                </a:solidFill>
                <a:latin typeface="Rajdhani"/>
                <a:ea typeface="Rajdhani"/>
                <a:cs typeface="Rajdhani"/>
                <a:sym typeface="Rajdhani"/>
              </a:rPr>
              <a:t>Hidden physics model:</a:t>
            </a:r>
            <a:endParaRPr b="1" sz="3800">
              <a:solidFill>
                <a:srgbClr val="FFFFFF"/>
              </a:solidFill>
              <a:latin typeface="Rajdhani"/>
              <a:ea typeface="Rajdhani"/>
              <a:cs typeface="Rajdhani"/>
              <a:sym typeface="Rajdhani"/>
            </a:endParaRPr>
          </a:p>
          <a:p>
            <a:pPr indent="0" lvl="0" marL="0" rtl="0" algn="ctr">
              <a:spcBef>
                <a:spcPts val="0"/>
              </a:spcBef>
              <a:spcAft>
                <a:spcPts val="0"/>
              </a:spcAft>
              <a:buNone/>
            </a:pPr>
            <a:r>
              <a:rPr b="1" lang="en" sz="3800">
                <a:solidFill>
                  <a:srgbClr val="FFFFFF"/>
                </a:solidFill>
                <a:latin typeface="Rajdhani"/>
                <a:ea typeface="Rajdhani"/>
                <a:cs typeface="Rajdhani"/>
                <a:sym typeface="Rajdhani"/>
              </a:rPr>
              <a:t> Deep Learning of Nonlinear Partial Differential Equations</a:t>
            </a:r>
            <a:endParaRPr b="1" sz="7600">
              <a:solidFill>
                <a:schemeClr val="lt2"/>
              </a:solidFill>
              <a:latin typeface="Rajdhani"/>
              <a:ea typeface="Rajdhani"/>
              <a:cs typeface="Rajdhani"/>
              <a:sym typeface="Rajdhani"/>
            </a:endParaRPr>
          </a:p>
        </p:txBody>
      </p:sp>
      <p:sp>
        <p:nvSpPr>
          <p:cNvPr id="177" name="Google Shape;177;p26"/>
          <p:cNvSpPr txBox="1"/>
          <p:nvPr/>
        </p:nvSpPr>
        <p:spPr>
          <a:xfrm>
            <a:off x="5343900" y="3482500"/>
            <a:ext cx="21168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000">
                <a:solidFill>
                  <a:schemeClr val="lt2"/>
                </a:solidFill>
                <a:latin typeface="Fira Sans Condensed"/>
                <a:ea typeface="Fira Sans Condensed"/>
                <a:cs typeface="Fira Sans Condensed"/>
                <a:sym typeface="Fira Sans Condensed"/>
              </a:rPr>
              <a:t>-Maziar Raissi </a:t>
            </a:r>
            <a:endParaRPr b="1" sz="2000">
              <a:solidFill>
                <a:schemeClr val="lt2"/>
              </a:solidFill>
              <a:latin typeface="Fira Sans Condensed"/>
              <a:ea typeface="Fira Sans Condensed"/>
              <a:cs typeface="Fira Sans Condensed"/>
              <a:sym typeface="Fira Sans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27"/>
          <p:cNvSpPr txBox="1"/>
          <p:nvPr>
            <p:ph type="title"/>
          </p:nvPr>
        </p:nvSpPr>
        <p:spPr>
          <a:xfrm>
            <a:off x="720000" y="241975"/>
            <a:ext cx="7704000" cy="11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Montserrat"/>
                <a:ea typeface="Montserrat"/>
                <a:cs typeface="Montserrat"/>
                <a:sym typeface="Montserrat"/>
              </a:rPr>
              <a:t>Hidden physics model:</a:t>
            </a:r>
            <a:endParaRPr sz="22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2200">
                <a:solidFill>
                  <a:srgbClr val="FFFFFF"/>
                </a:solidFill>
                <a:latin typeface="Montserrat"/>
                <a:ea typeface="Montserrat"/>
                <a:cs typeface="Montserrat"/>
                <a:sym typeface="Montserrat"/>
              </a:rPr>
              <a:t> Deep Learning of Nonlinear Partial Differential Equations</a:t>
            </a:r>
            <a:endParaRPr/>
          </a:p>
        </p:txBody>
      </p:sp>
      <p:sp>
        <p:nvSpPr>
          <p:cNvPr id="183" name="Google Shape;183;p27"/>
          <p:cNvSpPr txBox="1"/>
          <p:nvPr/>
        </p:nvSpPr>
        <p:spPr>
          <a:xfrm>
            <a:off x="743400" y="1660275"/>
            <a:ext cx="76572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This paper written by Maziar Raissi put forth a deep learning approach for discovering nonlinear partial differential equations from scattered and potentially noisy observations in space and time.</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In physics-informed deep learning we construct structured nonlinear regression models that can uncover the dynamic dependencies in a given set of spatio-temporal dataset, and return a closed form model that can be subsequently used to forecast future states.</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Specifically, we consider nonlinear partial differential equations of the general form:</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ctr">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u</a:t>
            </a:r>
            <a:r>
              <a:rPr baseline="-25000" lang="en">
                <a:solidFill>
                  <a:srgbClr val="FFFFFF"/>
                </a:solidFill>
                <a:latin typeface="Fira Sans Condensed Light"/>
                <a:ea typeface="Fira Sans Condensed Light"/>
                <a:cs typeface="Fira Sans Condensed Light"/>
                <a:sym typeface="Fira Sans Condensed Light"/>
              </a:rPr>
              <a:t>t</a:t>
            </a:r>
            <a:r>
              <a:rPr lang="en">
                <a:solidFill>
                  <a:srgbClr val="FFFFFF"/>
                </a:solidFill>
                <a:latin typeface="Fira Sans Condensed Light"/>
                <a:ea typeface="Fira Sans Condensed Light"/>
                <a:cs typeface="Fira Sans Condensed Light"/>
                <a:sym typeface="Fira Sans Condensed Light"/>
              </a:rPr>
              <a:t> = N (t, x, u, u</a:t>
            </a:r>
            <a:r>
              <a:rPr baseline="-25000" lang="en">
                <a:solidFill>
                  <a:srgbClr val="FFFFFF"/>
                </a:solidFill>
                <a:latin typeface="Fira Sans Condensed Light"/>
                <a:ea typeface="Fira Sans Condensed Light"/>
                <a:cs typeface="Fira Sans Condensed Light"/>
                <a:sym typeface="Fira Sans Condensed Light"/>
              </a:rPr>
              <a:t>x</a:t>
            </a:r>
            <a:r>
              <a:rPr lang="en">
                <a:solidFill>
                  <a:srgbClr val="FFFFFF"/>
                </a:solidFill>
                <a:latin typeface="Fira Sans Condensed Light"/>
                <a:ea typeface="Fira Sans Condensed Light"/>
                <a:cs typeface="Fira Sans Condensed Light"/>
                <a:sym typeface="Fira Sans Condensed Light"/>
              </a:rPr>
              <a:t>, u</a:t>
            </a:r>
            <a:r>
              <a:rPr baseline="-25000" lang="en">
                <a:solidFill>
                  <a:srgbClr val="FFFFFF"/>
                </a:solidFill>
                <a:latin typeface="Fira Sans Condensed Light"/>
                <a:ea typeface="Fira Sans Condensed Light"/>
                <a:cs typeface="Fira Sans Condensed Light"/>
                <a:sym typeface="Fira Sans Condensed Light"/>
              </a:rPr>
              <a:t>xx</a:t>
            </a:r>
            <a:r>
              <a:rPr lang="en">
                <a:solidFill>
                  <a:srgbClr val="FFFFFF"/>
                </a:solidFill>
                <a:latin typeface="Fira Sans Condensed Light"/>
                <a:ea typeface="Fira Sans Condensed Light"/>
                <a:cs typeface="Fira Sans Condensed Light"/>
                <a:sym typeface="Fira Sans Condensed Light"/>
              </a:rPr>
              <a:t>, . . .)</a:t>
            </a:r>
            <a:endParaRPr>
              <a:solidFill>
                <a:srgbClr val="FFFFFF"/>
              </a:solidFill>
              <a:latin typeface="Fira Sans Condensed Light"/>
              <a:ea typeface="Fira Sans Condensed Light"/>
              <a:cs typeface="Fira Sans Condensed Light"/>
              <a:sym typeface="Fira Sans Condensed Light"/>
            </a:endParaRPr>
          </a:p>
          <a:p>
            <a:pPr indent="0" lvl="0" marL="0" rtl="0" algn="ctr">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where N is a nonlinear function of time t, space x, solution u and its derivatives.</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In this form the solution u is quite noisy and scattered .Here we are </a:t>
            </a:r>
            <a:r>
              <a:rPr lang="en">
                <a:solidFill>
                  <a:srgbClr val="FFFFFF"/>
                </a:solidFill>
                <a:latin typeface="Fira Sans Condensed Light"/>
                <a:ea typeface="Fira Sans Condensed Light"/>
                <a:cs typeface="Fira Sans Condensed Light"/>
                <a:sym typeface="Fira Sans Condensed Light"/>
              </a:rPr>
              <a:t>interested</a:t>
            </a:r>
            <a:r>
              <a:rPr lang="en">
                <a:solidFill>
                  <a:srgbClr val="FFFFFF"/>
                </a:solidFill>
                <a:latin typeface="Fira Sans Condensed Light"/>
                <a:ea typeface="Fira Sans Condensed Light"/>
                <a:cs typeface="Fira Sans Condensed Light"/>
                <a:sym typeface="Fira Sans Condensed Light"/>
              </a:rPr>
              <a:t> in learning the non linear function  </a:t>
            </a:r>
            <a:r>
              <a:rPr b="1" i="1" lang="en">
                <a:solidFill>
                  <a:srgbClr val="FFFFFF"/>
                </a:solidFill>
                <a:latin typeface="Fira Sans Condensed"/>
                <a:ea typeface="Fira Sans Condensed"/>
                <a:cs typeface="Fira Sans Condensed"/>
                <a:sym typeface="Fira Sans Condensed"/>
              </a:rPr>
              <a:t>N </a:t>
            </a:r>
            <a:r>
              <a:rPr lang="en">
                <a:solidFill>
                  <a:srgbClr val="FFFFFF"/>
                </a:solidFill>
                <a:latin typeface="Fira Sans Condensed Light"/>
                <a:ea typeface="Fira Sans Condensed Light"/>
                <a:cs typeface="Fira Sans Condensed Light"/>
                <a:sym typeface="Fira Sans Condensed Light"/>
              </a:rPr>
              <a:t>and consequently discovering the hidden laws of physics that govern the evolution of observed data.</a:t>
            </a:r>
            <a:endParaRPr>
              <a:solidFill>
                <a:srgbClr val="FFFFFF"/>
              </a:solidFill>
              <a:latin typeface="Fira Sans Condensed Light"/>
              <a:ea typeface="Fira Sans Condensed Light"/>
              <a:cs typeface="Fira Sans Condensed Light"/>
              <a:sym typeface="Fira Sans Condensed Light"/>
            </a:endParaRPr>
          </a:p>
        </p:txBody>
      </p:sp>
      <p:sp>
        <p:nvSpPr>
          <p:cNvPr id="184" name="Google Shape;184;p27"/>
          <p:cNvSpPr/>
          <p:nvPr/>
        </p:nvSpPr>
        <p:spPr>
          <a:xfrm>
            <a:off x="3243450" y="3126075"/>
            <a:ext cx="2657100" cy="435600"/>
          </a:xfrm>
          <a:prstGeom prst="rect">
            <a:avLst/>
          </a:prstGeom>
          <a:noFill/>
          <a:ln cap="flat" cmpd="sng" w="28575">
            <a:solidFill>
              <a:srgbClr val="85D5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28"/>
          <p:cNvSpPr txBox="1"/>
          <p:nvPr>
            <p:ph type="title"/>
          </p:nvPr>
        </p:nvSpPr>
        <p:spPr>
          <a:xfrm>
            <a:off x="508600" y="509825"/>
            <a:ext cx="8060700" cy="57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rgbClr val="FFFFFF"/>
                </a:solidFill>
                <a:latin typeface="Montserrat"/>
                <a:ea typeface="Montserrat"/>
                <a:cs typeface="Montserrat"/>
                <a:sym typeface="Montserrat"/>
              </a:rPr>
              <a:t>NOTHING IS PERFECT IN THIS IMPERFECT METHOD</a:t>
            </a:r>
            <a:endParaRPr sz="3100"/>
          </a:p>
        </p:txBody>
      </p:sp>
      <p:sp>
        <p:nvSpPr>
          <p:cNvPr id="190" name="Google Shape;190;p28"/>
          <p:cNvSpPr txBox="1"/>
          <p:nvPr/>
        </p:nvSpPr>
        <p:spPr>
          <a:xfrm>
            <a:off x="743400" y="1299925"/>
            <a:ext cx="76572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There are two drawbacks with above method:</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FFFFFF"/>
              </a:buClr>
              <a:buSzPts val="1400"/>
              <a:buFont typeface="Fira Sans Condensed Light"/>
              <a:buAutoNum type="arabicPeriod"/>
            </a:pPr>
            <a:r>
              <a:rPr lang="en">
                <a:solidFill>
                  <a:srgbClr val="FFFFFF"/>
                </a:solidFill>
                <a:latin typeface="Fira Sans Condensed Light"/>
                <a:ea typeface="Fira Sans Condensed Light"/>
                <a:cs typeface="Fira Sans Condensed Light"/>
                <a:sym typeface="Fira Sans Condensed Light"/>
              </a:rPr>
              <a:t>It relies on numerical differentiation to compute the derivatives involved in equation. Numerical approximations of derivatives are inherently ill-conditioned and unstable even in the absence of noise in the data because of the limited precision in computation and chosen value of step size. Therefore this process requires far more data points than library function. This need for using a large number of points lies more in the numerical evaluation of derivatives than in supplying sufficient data for the regression.</a:t>
            </a:r>
            <a:endParaRPr>
              <a:solidFill>
                <a:srgbClr val="FFFFFF"/>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FFFFFF"/>
              </a:buClr>
              <a:buSzPts val="1400"/>
              <a:buFont typeface="Fira Sans Condensed Light"/>
              <a:buAutoNum type="arabicPeriod"/>
            </a:pPr>
            <a:r>
              <a:rPr lang="en">
                <a:solidFill>
                  <a:srgbClr val="FFFFFF"/>
                </a:solidFill>
                <a:latin typeface="Fira Sans Condensed Light"/>
                <a:ea typeface="Fira Sans Condensed Light"/>
                <a:cs typeface="Fira Sans Condensed Light"/>
                <a:sym typeface="Fira Sans Condensed Light"/>
              </a:rPr>
              <a:t>While we applied the algorithm we assumed that the library is sufficiently rich to have a  sparse representation of the time dynamics of the dataset. But actually in the dataset the time dynamics is unknown and in higher dimensions the above assumption fails. Also this approach can only determine the coefficients. Also this method cannot </a:t>
            </a:r>
            <a:r>
              <a:rPr lang="en">
                <a:solidFill>
                  <a:srgbClr val="FFFFFF"/>
                </a:solidFill>
                <a:latin typeface="Fira Sans Condensed Light"/>
                <a:ea typeface="Fira Sans Condensed Light"/>
                <a:cs typeface="Fira Sans Condensed Light"/>
                <a:sym typeface="Fira Sans Condensed Light"/>
              </a:rPr>
              <a:t>estimate</a:t>
            </a:r>
            <a:r>
              <a:rPr lang="en">
                <a:solidFill>
                  <a:srgbClr val="FFFFFF"/>
                </a:solidFill>
                <a:latin typeface="Fira Sans Condensed Light"/>
                <a:ea typeface="Fira Sans Condensed Light"/>
                <a:cs typeface="Fira Sans Condensed Light"/>
                <a:sym typeface="Fira Sans Condensed Light"/>
              </a:rPr>
              <a:t> the </a:t>
            </a:r>
            <a:r>
              <a:rPr lang="en">
                <a:solidFill>
                  <a:srgbClr val="FFFFFF"/>
                </a:solidFill>
                <a:latin typeface="Fira Sans Condensed Light"/>
                <a:ea typeface="Fira Sans Condensed Light"/>
                <a:cs typeface="Fira Sans Condensed Light"/>
                <a:sym typeface="Fira Sans Condensed Light"/>
              </a:rPr>
              <a:t>parameters</a:t>
            </a:r>
            <a:r>
              <a:rPr lang="en">
                <a:solidFill>
                  <a:srgbClr val="FFFFFF"/>
                </a:solidFill>
                <a:latin typeface="Fira Sans Condensed Light"/>
                <a:ea typeface="Fira Sans Condensed Light"/>
                <a:cs typeface="Fira Sans Condensed Light"/>
                <a:sym typeface="Fira Sans Condensed Light"/>
              </a:rPr>
              <a:t> of PDEs involving a term like  sin(αu(x))  where α is the unknown parameter.</a:t>
            </a: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29"/>
          <p:cNvSpPr txBox="1"/>
          <p:nvPr/>
        </p:nvSpPr>
        <p:spPr>
          <a:xfrm>
            <a:off x="328175" y="463325"/>
            <a:ext cx="5818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00">
                <a:solidFill>
                  <a:srgbClr val="FFFFFF"/>
                </a:solidFill>
                <a:latin typeface="Rajdhani"/>
                <a:ea typeface="Rajdhani"/>
                <a:cs typeface="Rajdhani"/>
                <a:sym typeface="Rajdhani"/>
              </a:rPr>
              <a:t>GOING INTO A SOLUTION</a:t>
            </a:r>
            <a:endParaRPr sz="2600">
              <a:latin typeface="Rajdhani Light"/>
              <a:ea typeface="Rajdhani Light"/>
              <a:cs typeface="Rajdhani Light"/>
              <a:sym typeface="Rajdhani Light"/>
            </a:endParaRPr>
          </a:p>
        </p:txBody>
      </p:sp>
      <p:sp>
        <p:nvSpPr>
          <p:cNvPr id="196" name="Google Shape;196;p29"/>
          <p:cNvSpPr txBox="1"/>
          <p:nvPr/>
        </p:nvSpPr>
        <p:spPr>
          <a:xfrm>
            <a:off x="328175" y="1717075"/>
            <a:ext cx="3635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The first drawback can be rectified by assigning prior distributions in the forms of neural networks to the unknown solution u.</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Derivatives of the prior on u can now be evaluated at machine precision using symbolic or automatic differentiation and this also removes the need to generalise the data on derivatives and also helps us to reduce data points.</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97" name="Google Shape;197;p29"/>
          <p:cNvSpPr/>
          <p:nvPr/>
        </p:nvSpPr>
        <p:spPr>
          <a:xfrm>
            <a:off x="4384538" y="3078700"/>
            <a:ext cx="75600" cy="126300"/>
          </a:xfrm>
          <a:prstGeom prst="flowChartConnector">
            <a:avLst/>
          </a:prstGeom>
          <a:solidFill>
            <a:srgbClr val="FFAB40"/>
          </a:solidFill>
          <a:ln cap="flat" cmpd="sng" w="9525">
            <a:solidFill>
              <a:srgbClr val="85D5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9"/>
          <p:cNvSpPr/>
          <p:nvPr/>
        </p:nvSpPr>
        <p:spPr>
          <a:xfrm>
            <a:off x="4386900" y="4236738"/>
            <a:ext cx="75600" cy="126300"/>
          </a:xfrm>
          <a:prstGeom prst="flowChartConnector">
            <a:avLst/>
          </a:prstGeom>
          <a:solidFill>
            <a:srgbClr val="FFAB40"/>
          </a:solidFill>
          <a:ln cap="flat" cmpd="sng" w="9525">
            <a:solidFill>
              <a:srgbClr val="85D5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9"/>
          <p:cNvSpPr/>
          <p:nvPr/>
        </p:nvSpPr>
        <p:spPr>
          <a:xfrm>
            <a:off x="4379875" y="1823400"/>
            <a:ext cx="75600" cy="126300"/>
          </a:xfrm>
          <a:prstGeom prst="flowChartConnector">
            <a:avLst/>
          </a:prstGeom>
          <a:solidFill>
            <a:srgbClr val="FFAB40"/>
          </a:solidFill>
          <a:ln cap="flat" cmpd="sng" w="9525">
            <a:solidFill>
              <a:srgbClr val="85D5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9"/>
          <p:cNvSpPr/>
          <p:nvPr/>
        </p:nvSpPr>
        <p:spPr>
          <a:xfrm>
            <a:off x="4384550" y="2154425"/>
            <a:ext cx="75600" cy="126300"/>
          </a:xfrm>
          <a:prstGeom prst="flowChartConnector">
            <a:avLst/>
          </a:prstGeom>
          <a:solidFill>
            <a:srgbClr val="FFAB40"/>
          </a:solidFill>
          <a:ln cap="flat" cmpd="sng" w="9525">
            <a:solidFill>
              <a:srgbClr val="85D5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9"/>
          <p:cNvSpPr/>
          <p:nvPr/>
        </p:nvSpPr>
        <p:spPr>
          <a:xfrm>
            <a:off x="4386888" y="2485438"/>
            <a:ext cx="75600" cy="126300"/>
          </a:xfrm>
          <a:prstGeom prst="flowChartConnector">
            <a:avLst/>
          </a:prstGeom>
          <a:solidFill>
            <a:srgbClr val="FFAB40"/>
          </a:solidFill>
          <a:ln cap="flat" cmpd="sng" w="9525">
            <a:solidFill>
              <a:srgbClr val="85D5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9"/>
          <p:cNvSpPr/>
          <p:nvPr/>
        </p:nvSpPr>
        <p:spPr>
          <a:xfrm>
            <a:off x="4386900" y="2796325"/>
            <a:ext cx="75600" cy="126300"/>
          </a:xfrm>
          <a:prstGeom prst="flowChartConnector">
            <a:avLst/>
          </a:prstGeom>
          <a:solidFill>
            <a:srgbClr val="FFAB40"/>
          </a:solidFill>
          <a:ln cap="flat" cmpd="sng" w="9525">
            <a:solidFill>
              <a:srgbClr val="85D5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9"/>
          <p:cNvSpPr/>
          <p:nvPr/>
        </p:nvSpPr>
        <p:spPr>
          <a:xfrm>
            <a:off x="4386888" y="3361100"/>
            <a:ext cx="75600" cy="126300"/>
          </a:xfrm>
          <a:prstGeom prst="flowChartConnector">
            <a:avLst/>
          </a:prstGeom>
          <a:solidFill>
            <a:srgbClr val="FFAB40"/>
          </a:solidFill>
          <a:ln cap="flat" cmpd="sng" w="9525">
            <a:solidFill>
              <a:srgbClr val="85D5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9"/>
          <p:cNvSpPr/>
          <p:nvPr/>
        </p:nvSpPr>
        <p:spPr>
          <a:xfrm>
            <a:off x="4386888" y="3643488"/>
            <a:ext cx="75600" cy="126300"/>
          </a:xfrm>
          <a:prstGeom prst="flowChartConnector">
            <a:avLst/>
          </a:prstGeom>
          <a:solidFill>
            <a:srgbClr val="FFAB40"/>
          </a:solidFill>
          <a:ln cap="flat" cmpd="sng" w="9525">
            <a:solidFill>
              <a:srgbClr val="85D5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9"/>
          <p:cNvSpPr/>
          <p:nvPr/>
        </p:nvSpPr>
        <p:spPr>
          <a:xfrm>
            <a:off x="4379875" y="3925875"/>
            <a:ext cx="75600" cy="126300"/>
          </a:xfrm>
          <a:prstGeom prst="flowChartConnector">
            <a:avLst/>
          </a:prstGeom>
          <a:solidFill>
            <a:srgbClr val="FFAB40"/>
          </a:solidFill>
          <a:ln cap="flat" cmpd="sng" w="9525">
            <a:solidFill>
              <a:srgbClr val="85D5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txBox="1"/>
          <p:nvPr/>
        </p:nvSpPr>
        <p:spPr>
          <a:xfrm>
            <a:off x="5031600" y="1669900"/>
            <a:ext cx="3635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The second drawback can be rectified by approximating the non linear function </a:t>
            </a:r>
            <a:r>
              <a:rPr b="1" i="1" lang="en">
                <a:solidFill>
                  <a:srgbClr val="FFFFFF"/>
                </a:solidFill>
                <a:latin typeface="Montserrat"/>
                <a:ea typeface="Montserrat"/>
                <a:cs typeface="Montserrat"/>
                <a:sym typeface="Montserrat"/>
              </a:rPr>
              <a:t>N </a:t>
            </a:r>
            <a:r>
              <a:rPr lang="en">
                <a:solidFill>
                  <a:srgbClr val="FFFFFF"/>
                </a:solidFill>
                <a:latin typeface="Montserrat"/>
                <a:ea typeface="Montserrat"/>
                <a:cs typeface="Montserrat"/>
                <a:sym typeface="Montserrat"/>
              </a:rPr>
              <a:t>with a neural network .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The paper discuss the approach of representing the nonlinear function </a:t>
            </a:r>
            <a:r>
              <a:rPr b="1" i="1" lang="en">
                <a:solidFill>
                  <a:srgbClr val="FFFFFF"/>
                </a:solidFill>
                <a:latin typeface="Montserrat"/>
                <a:ea typeface="Montserrat"/>
                <a:cs typeface="Montserrat"/>
                <a:sym typeface="Montserrat"/>
              </a:rPr>
              <a:t>N</a:t>
            </a:r>
            <a:r>
              <a:rPr lang="en">
                <a:solidFill>
                  <a:srgbClr val="FFFFFF"/>
                </a:solidFill>
                <a:latin typeface="Montserrat"/>
                <a:ea typeface="Montserrat"/>
                <a:cs typeface="Montserrat"/>
                <a:sym typeface="Montserrat"/>
              </a:rPr>
              <a:t> by a deep neural network.</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207" name="Google Shape;207;p29"/>
          <p:cNvSpPr txBox="1"/>
          <p:nvPr/>
        </p:nvSpPr>
        <p:spPr>
          <a:xfrm>
            <a:off x="1628225" y="1272600"/>
            <a:ext cx="713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FFFFFF"/>
                </a:solidFill>
                <a:latin typeface="Montserrat ExtraBold"/>
                <a:ea typeface="Montserrat ExtraBold"/>
                <a:cs typeface="Montserrat ExtraBold"/>
                <a:sym typeface="Montserrat ExtraBold"/>
              </a:rPr>
              <a:t>01</a:t>
            </a:r>
            <a:endParaRPr>
              <a:latin typeface="Fira Sans Condensed Light"/>
              <a:ea typeface="Fira Sans Condensed Light"/>
              <a:cs typeface="Fira Sans Condensed Light"/>
              <a:sym typeface="Fira Sans Condensed Light"/>
            </a:endParaRPr>
          </a:p>
        </p:txBody>
      </p:sp>
      <p:sp>
        <p:nvSpPr>
          <p:cNvPr id="208" name="Google Shape;208;p29"/>
          <p:cNvSpPr txBox="1"/>
          <p:nvPr/>
        </p:nvSpPr>
        <p:spPr>
          <a:xfrm>
            <a:off x="6469775" y="1272600"/>
            <a:ext cx="631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accent4"/>
                </a:solidFill>
                <a:latin typeface="Montserrat"/>
                <a:ea typeface="Montserrat"/>
                <a:cs typeface="Montserrat"/>
                <a:sym typeface="Montserrat"/>
              </a:rPr>
              <a:t>02</a:t>
            </a:r>
            <a:endParaRPr b="1" sz="1800">
              <a:solidFill>
                <a:schemeClr val="accent4"/>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grpSp>
        <p:nvGrpSpPr>
          <p:cNvPr id="213" name="Google Shape;213;p30"/>
          <p:cNvGrpSpPr/>
          <p:nvPr/>
        </p:nvGrpSpPr>
        <p:grpSpPr>
          <a:xfrm>
            <a:off x="8440700" y="240975"/>
            <a:ext cx="495400" cy="473150"/>
            <a:chOff x="4324300" y="1536075"/>
            <a:chExt cx="495400" cy="473150"/>
          </a:xfrm>
        </p:grpSpPr>
        <p:cxnSp>
          <p:nvCxnSpPr>
            <p:cNvPr id="214" name="Google Shape;214;p30"/>
            <p:cNvCxnSpPr>
              <a:stCxn id="215" idx="2"/>
              <a:endCxn id="216" idx="5"/>
            </p:cNvCxnSpPr>
            <p:nvPr/>
          </p:nvCxnSpPr>
          <p:spPr>
            <a:xfrm rot="10800000">
              <a:off x="4391000" y="1747325"/>
              <a:ext cx="272700" cy="222900"/>
            </a:xfrm>
            <a:prstGeom prst="straightConnector1">
              <a:avLst/>
            </a:prstGeom>
            <a:noFill/>
            <a:ln cap="flat" cmpd="sng" w="19050">
              <a:solidFill>
                <a:schemeClr val="lt2"/>
              </a:solidFill>
              <a:prstDash val="solid"/>
              <a:round/>
              <a:headEnd len="med" w="med" type="none"/>
              <a:tailEnd len="med" w="med" type="none"/>
            </a:ln>
          </p:spPr>
        </p:cxnSp>
        <p:sp>
          <p:nvSpPr>
            <p:cNvPr id="216" name="Google Shape;216;p30"/>
            <p:cNvSpPr/>
            <p:nvPr/>
          </p:nvSpPr>
          <p:spPr>
            <a:xfrm>
              <a:off x="4324300" y="1680775"/>
              <a:ext cx="78000" cy="780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p:nvPr/>
          </p:nvSpPr>
          <p:spPr>
            <a:xfrm>
              <a:off x="4741700" y="1536075"/>
              <a:ext cx="78000" cy="780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a:off x="4663700" y="1931225"/>
              <a:ext cx="78000" cy="780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 name="Google Shape;218;p30"/>
            <p:cNvCxnSpPr>
              <a:stCxn id="216" idx="7"/>
              <a:endCxn id="217" idx="2"/>
            </p:cNvCxnSpPr>
            <p:nvPr/>
          </p:nvCxnSpPr>
          <p:spPr>
            <a:xfrm flipH="1" rot="10800000">
              <a:off x="4390877" y="1575198"/>
              <a:ext cx="350700" cy="117000"/>
            </a:xfrm>
            <a:prstGeom prst="straightConnector1">
              <a:avLst/>
            </a:prstGeom>
            <a:noFill/>
            <a:ln cap="flat" cmpd="sng" w="19050">
              <a:solidFill>
                <a:schemeClr val="lt2"/>
              </a:solidFill>
              <a:prstDash val="solid"/>
              <a:round/>
              <a:headEnd len="med" w="med" type="none"/>
              <a:tailEnd len="med" w="med" type="none"/>
            </a:ln>
          </p:spPr>
        </p:cxnSp>
        <p:cxnSp>
          <p:nvCxnSpPr>
            <p:cNvPr id="219" name="Google Shape;219;p30"/>
            <p:cNvCxnSpPr>
              <a:stCxn id="215" idx="7"/>
              <a:endCxn id="217" idx="4"/>
            </p:cNvCxnSpPr>
            <p:nvPr/>
          </p:nvCxnSpPr>
          <p:spPr>
            <a:xfrm flipH="1" rot="10800000">
              <a:off x="4730277" y="1614148"/>
              <a:ext cx="50400" cy="328500"/>
            </a:xfrm>
            <a:prstGeom prst="straightConnector1">
              <a:avLst/>
            </a:prstGeom>
            <a:noFill/>
            <a:ln cap="flat" cmpd="sng" w="19050">
              <a:solidFill>
                <a:schemeClr val="lt2"/>
              </a:solidFill>
              <a:prstDash val="solid"/>
              <a:round/>
              <a:headEnd len="med" w="med" type="none"/>
              <a:tailEnd len="med" w="med" type="none"/>
            </a:ln>
          </p:spPr>
        </p:cxnSp>
      </p:grpSp>
      <p:sp>
        <p:nvSpPr>
          <p:cNvPr id="220" name="Google Shape;220;p30"/>
          <p:cNvSpPr txBox="1"/>
          <p:nvPr>
            <p:ph type="title"/>
          </p:nvPr>
        </p:nvSpPr>
        <p:spPr>
          <a:xfrm>
            <a:off x="720100" y="509825"/>
            <a:ext cx="7704000" cy="57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Montserrat"/>
                <a:ea typeface="Montserrat"/>
                <a:cs typeface="Montserrat"/>
                <a:sym typeface="Montserrat"/>
              </a:rPr>
              <a:t>SOLUTION METHODOLOGY</a:t>
            </a:r>
            <a:endParaRPr/>
          </a:p>
        </p:txBody>
      </p:sp>
      <p:sp>
        <p:nvSpPr>
          <p:cNvPr id="221" name="Google Shape;221;p30"/>
          <p:cNvSpPr txBox="1"/>
          <p:nvPr/>
        </p:nvSpPr>
        <p:spPr>
          <a:xfrm>
            <a:off x="743400" y="1299925"/>
            <a:ext cx="76572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We approximate both the solution u and the nonlinear function N with two deep neural networks. We define a deep hidden physics model f as:-</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ctr">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f:= u</a:t>
            </a:r>
            <a:r>
              <a:rPr baseline="-25000" lang="en">
                <a:solidFill>
                  <a:srgbClr val="FFFFFF"/>
                </a:solidFill>
                <a:latin typeface="Fira Sans Condensed Light"/>
                <a:ea typeface="Fira Sans Condensed Light"/>
                <a:cs typeface="Fira Sans Condensed Light"/>
                <a:sym typeface="Fira Sans Condensed Light"/>
              </a:rPr>
              <a:t>t</a:t>
            </a:r>
            <a:r>
              <a:rPr lang="en">
                <a:solidFill>
                  <a:srgbClr val="FFFFFF"/>
                </a:solidFill>
                <a:latin typeface="Fira Sans Condensed Light"/>
                <a:ea typeface="Fira Sans Condensed Light"/>
                <a:cs typeface="Fira Sans Condensed Light"/>
                <a:sym typeface="Fira Sans Condensed Light"/>
              </a:rPr>
              <a:t>-N(t,x,u,u</a:t>
            </a:r>
            <a:r>
              <a:rPr baseline="-25000" lang="en">
                <a:solidFill>
                  <a:srgbClr val="FFFFFF"/>
                </a:solidFill>
                <a:latin typeface="Fira Sans Condensed Light"/>
                <a:ea typeface="Fira Sans Condensed Light"/>
                <a:cs typeface="Fira Sans Condensed Light"/>
                <a:sym typeface="Fira Sans Condensed Light"/>
              </a:rPr>
              <a:t>x</a:t>
            </a:r>
            <a:r>
              <a:rPr lang="en">
                <a:solidFill>
                  <a:srgbClr val="FFFFFF"/>
                </a:solidFill>
                <a:latin typeface="Fira Sans Condensed Light"/>
                <a:ea typeface="Fira Sans Condensed Light"/>
                <a:cs typeface="Fira Sans Condensed Light"/>
                <a:sym typeface="Fira Sans Condensed Light"/>
              </a:rPr>
              <a:t>, u</a:t>
            </a:r>
            <a:r>
              <a:rPr baseline="-25000" lang="en">
                <a:solidFill>
                  <a:srgbClr val="FFFFFF"/>
                </a:solidFill>
                <a:latin typeface="Fira Sans Condensed Light"/>
                <a:ea typeface="Fira Sans Condensed Light"/>
                <a:cs typeface="Fira Sans Condensed Light"/>
                <a:sym typeface="Fira Sans Condensed Light"/>
              </a:rPr>
              <a:t>xx</a:t>
            </a:r>
            <a:r>
              <a:rPr lang="en">
                <a:solidFill>
                  <a:srgbClr val="FFFFFF"/>
                </a:solidFill>
                <a:latin typeface="Fira Sans Condensed Light"/>
                <a:ea typeface="Fira Sans Condensed Light"/>
                <a:cs typeface="Fira Sans Condensed Light"/>
                <a:sym typeface="Fira Sans Condensed Light"/>
              </a:rPr>
              <a:t>,...)</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Der</a:t>
            </a:r>
            <a:r>
              <a:rPr lang="en">
                <a:solidFill>
                  <a:srgbClr val="FFFFFF"/>
                </a:solidFill>
                <a:latin typeface="Fira Sans Condensed Light"/>
                <a:ea typeface="Fira Sans Condensed Light"/>
                <a:cs typeface="Fira Sans Condensed Light"/>
                <a:sym typeface="Fira Sans Condensed Light"/>
              </a:rPr>
              <a:t>ivatives of u with respect to time t and space x is obtained by using Automatic differentiation.</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The basic idea of automatic differentiation is:</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All numerical computations are ultimately composed of elementary operations whose derivatives are known.</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Combining the derivatives of the constituent operations through the chain rule gives the derivative of the overall composition.</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p:txBody>
      </p:sp>
      <p:sp>
        <p:nvSpPr>
          <p:cNvPr id="222" name="Google Shape;222;p30"/>
          <p:cNvSpPr/>
          <p:nvPr/>
        </p:nvSpPr>
        <p:spPr>
          <a:xfrm>
            <a:off x="2797550" y="1900425"/>
            <a:ext cx="3363900" cy="435600"/>
          </a:xfrm>
          <a:prstGeom prst="rect">
            <a:avLst/>
          </a:prstGeom>
          <a:noFill/>
          <a:ln cap="flat" cmpd="sng" w="28575">
            <a:solidFill>
              <a:srgbClr val="85D5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